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52" r:id="rId10"/>
    <p:sldId id="288" r:id="rId11"/>
    <p:sldId id="347" r:id="rId12"/>
    <p:sldId id="348" r:id="rId13"/>
    <p:sldId id="349" r:id="rId14"/>
    <p:sldId id="353" r:id="rId15"/>
    <p:sldId id="266" r:id="rId16"/>
    <p:sldId id="267" r:id="rId17"/>
    <p:sldId id="272" r:id="rId18"/>
    <p:sldId id="354" r:id="rId19"/>
    <p:sldId id="274" r:id="rId20"/>
    <p:sldId id="275" r:id="rId21"/>
    <p:sldId id="355" r:id="rId22"/>
    <p:sldId id="277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356" r:id="rId31"/>
    <p:sldId id="294" r:id="rId32"/>
    <p:sldId id="295" r:id="rId33"/>
    <p:sldId id="296" r:id="rId34"/>
    <p:sldId id="297" r:id="rId35"/>
    <p:sldId id="298" r:id="rId36"/>
    <p:sldId id="299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1" r:id="rId50"/>
    <p:sldId id="343" r:id="rId5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7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A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792" y="682064"/>
            <a:ext cx="16964025" cy="1193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7268-F3C2-400D-9E1B-1FA686BEA29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DC5F-49F4-4B71-82AB-4F83DE40E9F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A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792" y="682064"/>
            <a:ext cx="16964025" cy="1193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154" y="390591"/>
            <a:ext cx="17428663" cy="2878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056" y="3469441"/>
            <a:ext cx="16537940" cy="5804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154" y="390591"/>
            <a:ext cx="17428663" cy="2878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4056" y="3469441"/>
            <a:ext cx="16537940" cy="5804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C4148"/>
                </a:solidFill>
                <a:latin typeface="Tahoma" panose="020B0604030504040204"/>
                <a:cs typeface="Tahom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lck.ru/3SyCt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lck.ru/3SyEV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lck.ru/3SyEVb" TargetMode="Externa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lck.ru/3SyCt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skro.dspl.ru/Data/metod/%D0%93%D0%9E%D0%A1%D0%A2%20%D0%A0%207.0.76-2022%20%D0%91%D0%B8%D0%B1%D0%BB%D0%B8%D0%BE%D0%B3%D1%80%D0%B0%D1%84%D0%B8%D1%80%D0%BE%D0%B2%D0%B0%D0%BD%D0%B8%D0%B5.%20%D0%91%D0%B8%D0%B1%D0%BB%D0%B8%D0%BE%D0%B3%D1%80%D0%B0%D1%84%D0" TargetMode="External"/><Relationship Id="rId1" Type="http://schemas.openxmlformats.org/officeDocument/2006/relationships/hyperlink" Target="https://clck.ru/3SyCtF" TargetMode="Externa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27051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5750" spc="-25" dirty="0">
                <a:solidFill>
                  <a:srgbClr val="FFFFFF"/>
                </a:solidFill>
              </a:rPr>
              <a:t>С</a:t>
            </a:r>
            <a:r>
              <a:rPr lang="ru-RU" sz="5750" spc="-25" dirty="0">
                <a:solidFill>
                  <a:srgbClr val="FFFFFF"/>
                </a:solidFill>
              </a:rPr>
              <a:t>писание документов</a:t>
            </a:r>
            <a:br>
              <a:rPr lang="ru-RU" sz="5750" spc="-25" dirty="0">
                <a:solidFill>
                  <a:srgbClr val="FFFFFF"/>
                </a:solidFill>
              </a:rPr>
            </a:br>
            <a:r>
              <a:rPr lang="ru-RU" sz="4400" spc="-25" dirty="0">
                <a:solidFill>
                  <a:srgbClr val="FFFFFF"/>
                </a:solidFill>
              </a:rPr>
              <a:t>из системы электронных каталогов</a:t>
            </a:r>
            <a:endParaRPr lang="ru-RU" sz="4400" spc="-25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599" y="8747495"/>
            <a:ext cx="458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ИВКИНА</a:t>
            </a:r>
            <a:r>
              <a:rPr sz="1800" spc="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1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СВЕТЛАНА</a:t>
            </a:r>
            <a:r>
              <a:rPr sz="1800" spc="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800" spc="1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ВЛАДИМИРОВНА</a:t>
            </a:r>
            <a:endParaRPr sz="1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599" y="9330425"/>
            <a:ext cx="6772909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100"/>
              </a:spcBef>
            </a:pPr>
            <a:r>
              <a:rPr sz="1200" spc="1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ЗАВ.</a:t>
            </a:r>
            <a:r>
              <a:rPr sz="1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ОТДЕЛОМ</a:t>
            </a:r>
            <a:r>
              <a:rPr sz="12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</a:t>
            </a:r>
            <a:r>
              <a:rPr sz="12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КАТАЛОГИЗАЦИИ</a:t>
            </a:r>
            <a:r>
              <a:rPr sz="1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2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БИБЛИОТЕЧНОГО</a:t>
            </a:r>
            <a:r>
              <a:rPr sz="12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ФОНДА </a:t>
            </a:r>
            <a:r>
              <a:rPr sz="1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ДОНСКОЙ</a:t>
            </a:r>
            <a:r>
              <a:rPr sz="12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ГОСУДАРСТВЕННОЙ</a:t>
            </a:r>
            <a:r>
              <a:rPr sz="1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ПУБЛИЧНОЙ</a:t>
            </a:r>
            <a:r>
              <a:rPr sz="12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</a:t>
            </a:r>
            <a:endParaRPr sz="1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511915" y="2197735"/>
            <a:ext cx="5743575" cy="7572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A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28700" y="6067424"/>
            <a:ext cx="5838809" cy="28479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522" y="5319216"/>
            <a:ext cx="3762359" cy="43433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08348" y="6342674"/>
            <a:ext cx="5943599" cy="22955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3347232"/>
            <a:ext cx="14615160" cy="1473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это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3350" spc="-3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поля.</a:t>
            </a:r>
            <a:endParaRPr sz="335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330"/>
              </a:spcBef>
            </a:pPr>
            <a:r>
              <a:rPr sz="33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3350" spc="-3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поле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заполняется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каждый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через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кнопку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Фондодержатель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1349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7350" spc="-225" baseline="-6000" dirty="0"/>
              <a:t>ЧК:</a:t>
            </a:r>
            <a:r>
              <a:rPr sz="7350" spc="-397" baseline="-6000" dirty="0"/>
              <a:t> </a:t>
            </a:r>
            <a:r>
              <a:rPr sz="3500" spc="45" dirty="0"/>
              <a:t>холдинговая</a:t>
            </a:r>
            <a:r>
              <a:rPr sz="3500" spc="-195" dirty="0"/>
              <a:t> </a:t>
            </a:r>
            <a:r>
              <a:rPr sz="3500" spc="-10" dirty="0"/>
              <a:t>информация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ADA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028700" y="5979596"/>
            <a:ext cx="16863060" cy="3629025"/>
            <a:chOff x="1028700" y="5979596"/>
            <a:chExt cx="16863060" cy="362902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28700" y="5979596"/>
              <a:ext cx="8896349" cy="36290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6824" y="6880661"/>
              <a:ext cx="10134599" cy="181925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3204372"/>
            <a:ext cx="16269335" cy="1939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это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713</a:t>
            </a:r>
            <a:r>
              <a:rPr sz="3350" spc="-3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поля.</a:t>
            </a:r>
            <a:endParaRPr sz="335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ts val="3680"/>
              </a:lnSpc>
              <a:spcBef>
                <a:spcPts val="3735"/>
              </a:spcBef>
            </a:pPr>
            <a:r>
              <a:rPr sz="3350" spc="1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713</a:t>
            </a:r>
            <a:r>
              <a:rPr sz="335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поле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авторитетная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запись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юрлицо</a:t>
            </a:r>
            <a:r>
              <a:rPr sz="33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каждое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структурное</a:t>
            </a:r>
            <a:r>
              <a:rPr sz="33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подразделение/ </a:t>
            </a:r>
            <a:r>
              <a:rPr sz="3350" spc="-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филиал</a:t>
            </a:r>
            <a:r>
              <a:rPr sz="3350" spc="-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вашей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МЦБ/ЦБС.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0600" y="1299243"/>
            <a:ext cx="750760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350" spc="209" baseline="-6000" dirty="0"/>
              <a:t>СК</a:t>
            </a:r>
            <a:r>
              <a:rPr sz="7350" spc="-405" baseline="-6000" dirty="0"/>
              <a:t> </a:t>
            </a:r>
            <a:r>
              <a:rPr sz="7350" spc="-217" baseline="-6000" dirty="0"/>
              <a:t>РО:</a:t>
            </a:r>
            <a:r>
              <a:rPr sz="7350" spc="-832" baseline="-6000" dirty="0"/>
              <a:t> </a:t>
            </a:r>
            <a:r>
              <a:rPr sz="3500" spc="45" dirty="0"/>
              <a:t>холдинговая</a:t>
            </a:r>
            <a:r>
              <a:rPr sz="3500" spc="-195" dirty="0"/>
              <a:t> </a:t>
            </a:r>
            <a:r>
              <a:rPr sz="3500" spc="-10" dirty="0"/>
              <a:t>информация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 spc="5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tx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tx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3872270"/>
            <a:ext cx="530225" cy="361950"/>
          </a:xfrm>
          <a:custGeom>
            <a:avLst/>
            <a:gdLst/>
            <a:ahLst/>
            <a:cxnLst/>
            <a:rect l="l" t="t" r="r" b="b"/>
            <a:pathLst>
              <a:path w="530225" h="361950">
                <a:moveTo>
                  <a:pt x="162441" y="361949"/>
                </a:moveTo>
                <a:lnTo>
                  <a:pt x="97067" y="361949"/>
                </a:lnTo>
                <a:lnTo>
                  <a:pt x="77085" y="356235"/>
                </a:lnTo>
                <a:lnTo>
                  <a:pt x="35716" y="327604"/>
                </a:lnTo>
                <a:lnTo>
                  <a:pt x="9020" y="282995"/>
                </a:lnTo>
                <a:lnTo>
                  <a:pt x="0" y="225529"/>
                </a:lnTo>
                <a:lnTo>
                  <a:pt x="752" y="207815"/>
                </a:lnTo>
                <a:lnTo>
                  <a:pt x="10258" y="154081"/>
                </a:lnTo>
                <a:lnTo>
                  <a:pt x="34368" y="102833"/>
                </a:lnTo>
                <a:lnTo>
                  <a:pt x="60500" y="72064"/>
                </a:lnTo>
                <a:lnTo>
                  <a:pt x="95567" y="44920"/>
                </a:lnTo>
                <a:lnTo>
                  <a:pt x="140023" y="21939"/>
                </a:lnTo>
                <a:lnTo>
                  <a:pt x="195627" y="5556"/>
                </a:lnTo>
                <a:lnTo>
                  <a:pt x="227710" y="0"/>
                </a:lnTo>
                <a:lnTo>
                  <a:pt x="227710" y="84689"/>
                </a:lnTo>
                <a:lnTo>
                  <a:pt x="208971" y="85886"/>
                </a:lnTo>
                <a:lnTo>
                  <a:pt x="192249" y="88401"/>
                </a:lnTo>
                <a:lnTo>
                  <a:pt x="153765" y="104091"/>
                </a:lnTo>
                <a:lnTo>
                  <a:pt x="127942" y="134056"/>
                </a:lnTo>
                <a:lnTo>
                  <a:pt x="153807" y="135710"/>
                </a:lnTo>
                <a:lnTo>
                  <a:pt x="177371" y="140674"/>
                </a:lnTo>
                <a:lnTo>
                  <a:pt x="217586" y="160537"/>
                </a:lnTo>
                <a:lnTo>
                  <a:pt x="244276" y="195357"/>
                </a:lnTo>
                <a:lnTo>
                  <a:pt x="253173" y="246794"/>
                </a:lnTo>
                <a:lnTo>
                  <a:pt x="252776" y="255867"/>
                </a:lnTo>
                <a:lnTo>
                  <a:pt x="240961" y="300790"/>
                </a:lnTo>
                <a:lnTo>
                  <a:pt x="212988" y="335941"/>
                </a:lnTo>
                <a:lnTo>
                  <a:pt x="170643" y="359802"/>
                </a:lnTo>
                <a:lnTo>
                  <a:pt x="162441" y="361949"/>
                </a:lnTo>
                <a:close/>
              </a:path>
              <a:path w="530225" h="361950">
                <a:moveTo>
                  <a:pt x="439370" y="361949"/>
                </a:moveTo>
                <a:lnTo>
                  <a:pt x="373686" y="361949"/>
                </a:lnTo>
                <a:lnTo>
                  <a:pt x="353862" y="356251"/>
                </a:lnTo>
                <a:lnTo>
                  <a:pt x="312431" y="327620"/>
                </a:lnTo>
                <a:lnTo>
                  <a:pt x="285522" y="282990"/>
                </a:lnTo>
                <a:lnTo>
                  <a:pt x="276558" y="225508"/>
                </a:lnTo>
                <a:lnTo>
                  <a:pt x="277190" y="207793"/>
                </a:lnTo>
                <a:lnTo>
                  <a:pt x="286682" y="154060"/>
                </a:lnTo>
                <a:lnTo>
                  <a:pt x="310938" y="102810"/>
                </a:lnTo>
                <a:lnTo>
                  <a:pt x="337286" y="72043"/>
                </a:lnTo>
                <a:lnTo>
                  <a:pt x="372496" y="44899"/>
                </a:lnTo>
                <a:lnTo>
                  <a:pt x="416975" y="21930"/>
                </a:lnTo>
                <a:lnTo>
                  <a:pt x="472579" y="5556"/>
                </a:lnTo>
                <a:lnTo>
                  <a:pt x="504675" y="0"/>
                </a:lnTo>
                <a:lnTo>
                  <a:pt x="504675" y="84689"/>
                </a:lnTo>
                <a:lnTo>
                  <a:pt x="485926" y="85886"/>
                </a:lnTo>
                <a:lnTo>
                  <a:pt x="469201" y="88401"/>
                </a:lnTo>
                <a:lnTo>
                  <a:pt x="430695" y="104091"/>
                </a:lnTo>
                <a:lnTo>
                  <a:pt x="404392" y="134072"/>
                </a:lnTo>
                <a:lnTo>
                  <a:pt x="430482" y="135726"/>
                </a:lnTo>
                <a:lnTo>
                  <a:pt x="454205" y="140689"/>
                </a:lnTo>
                <a:lnTo>
                  <a:pt x="494540" y="160547"/>
                </a:lnTo>
                <a:lnTo>
                  <a:pt x="521244" y="195369"/>
                </a:lnTo>
                <a:lnTo>
                  <a:pt x="530153" y="246810"/>
                </a:lnTo>
                <a:lnTo>
                  <a:pt x="529743" y="255855"/>
                </a:lnTo>
                <a:lnTo>
                  <a:pt x="529650" y="257916"/>
                </a:lnTo>
                <a:lnTo>
                  <a:pt x="517571" y="300801"/>
                </a:lnTo>
                <a:lnTo>
                  <a:pt x="489811" y="335956"/>
                </a:lnTo>
                <a:lnTo>
                  <a:pt x="447574" y="359816"/>
                </a:lnTo>
                <a:lnTo>
                  <a:pt x="439370" y="3619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2048" y="3842928"/>
            <a:ext cx="14342110" cy="10064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30"/>
              </a:spcBef>
            </a:pPr>
            <a:r>
              <a:rPr sz="3350" spc="-1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библиографическая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запись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электронном</a:t>
            </a:r>
            <a:r>
              <a:rPr sz="3350" spc="-2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носителе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виде,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пригодном</a:t>
            </a:r>
            <a:r>
              <a:rPr sz="3350" spc="-2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автоматизированной</a:t>
            </a:r>
            <a:r>
              <a:rPr sz="3350" spc="-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обработки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705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465"/>
              </a:spcBef>
            </a:pPr>
            <a:r>
              <a:rPr sz="4700" spc="60" dirty="0"/>
              <a:t>Электронная</a:t>
            </a:r>
            <a:r>
              <a:rPr sz="4700" spc="-245" dirty="0"/>
              <a:t> </a:t>
            </a:r>
            <a:r>
              <a:rPr sz="4700" spc="50" dirty="0"/>
              <a:t>библиографическая</a:t>
            </a:r>
            <a:r>
              <a:rPr sz="4700" spc="-245" dirty="0"/>
              <a:t> </a:t>
            </a:r>
            <a:r>
              <a:rPr sz="4700" spc="85" dirty="0"/>
              <a:t>запись</a:t>
            </a:r>
            <a:endParaRPr sz="4700"/>
          </a:p>
          <a:p>
            <a:pPr marL="774065">
              <a:lnSpc>
                <a:spcPct val="100000"/>
              </a:lnSpc>
              <a:spcBef>
                <a:spcPts val="785"/>
              </a:spcBef>
            </a:pPr>
            <a:r>
              <a:rPr sz="2700" dirty="0"/>
              <a:t>(ранее</a:t>
            </a:r>
            <a:r>
              <a:rPr sz="2700" spc="250" dirty="0"/>
              <a:t> </a:t>
            </a:r>
            <a:r>
              <a:rPr sz="2700" dirty="0"/>
              <a:t>машиночитаемая</a:t>
            </a:r>
            <a:r>
              <a:rPr sz="2700" spc="250" dirty="0"/>
              <a:t> </a:t>
            </a:r>
            <a:r>
              <a:rPr sz="2700" dirty="0"/>
              <a:t>библиографическая</a:t>
            </a:r>
            <a:r>
              <a:rPr sz="2700" spc="254" dirty="0"/>
              <a:t> </a:t>
            </a:r>
            <a:r>
              <a:rPr sz="2700" spc="40" dirty="0"/>
              <a:t>запись)</a:t>
            </a:r>
            <a:endParaRPr sz="2700"/>
          </a:p>
        </p:txBody>
      </p:sp>
      <p:sp>
        <p:nvSpPr>
          <p:cNvPr id="11" name="object 11"/>
          <p:cNvSpPr txBox="1"/>
          <p:nvPr/>
        </p:nvSpPr>
        <p:spPr>
          <a:xfrm>
            <a:off x="609600" y="9105900"/>
            <a:ext cx="1741043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ГОСТ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13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7.0.76—</a:t>
            </a:r>
            <a:r>
              <a:rPr sz="1500" u="none" spc="114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2022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Система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стандартов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по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7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информации,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библиотечному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издательскому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делу.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Библиографирование. Библиографические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ресурсы Термины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определения.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Дата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введения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в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действие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10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01.09.2022</a:t>
            </a:r>
            <a:endParaRPr sz="1500" u="none" spc="105" dirty="0">
              <a:solidFill>
                <a:schemeClr val="bg1"/>
              </a:solidFill>
              <a:latin typeface="Tahoma" panose="020B0604030504040204"/>
              <a:cs typeface="Tahoma" panose="020B0604030504040204"/>
              <a:hlinkClick r:id="rId1" action="ppaction://hlinkfile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35078" y="2443205"/>
            <a:ext cx="6096000" cy="1587500"/>
          </a:xfrm>
          <a:custGeom>
            <a:avLst/>
            <a:gdLst/>
            <a:ahLst/>
            <a:cxnLst/>
            <a:rect l="l" t="t" r="r" b="b"/>
            <a:pathLst>
              <a:path w="6096000" h="1587500">
                <a:moveTo>
                  <a:pt x="5486399" y="1549399"/>
                </a:moveTo>
                <a:lnTo>
                  <a:pt x="5486399" y="1587499"/>
                </a:lnTo>
                <a:lnTo>
                  <a:pt x="292099" y="1587500"/>
                </a:lnTo>
                <a:lnTo>
                  <a:pt x="292099" y="1562099"/>
                </a:lnTo>
                <a:lnTo>
                  <a:pt x="279399" y="1511299"/>
                </a:lnTo>
                <a:lnTo>
                  <a:pt x="279399" y="1473199"/>
                </a:lnTo>
                <a:lnTo>
                  <a:pt x="228599" y="1396999"/>
                </a:lnTo>
                <a:lnTo>
                  <a:pt x="165099" y="1333499"/>
                </a:lnTo>
                <a:lnTo>
                  <a:pt x="114299" y="1320799"/>
                </a:lnTo>
                <a:lnTo>
                  <a:pt x="76199" y="1308099"/>
                </a:lnTo>
                <a:lnTo>
                  <a:pt x="25399" y="1295399"/>
                </a:lnTo>
                <a:lnTo>
                  <a:pt x="0" y="1295399"/>
                </a:lnTo>
                <a:lnTo>
                  <a:pt x="0" y="546099"/>
                </a:lnTo>
                <a:lnTo>
                  <a:pt x="38099" y="546099"/>
                </a:lnTo>
                <a:lnTo>
                  <a:pt x="38099" y="1257299"/>
                </a:lnTo>
                <a:lnTo>
                  <a:pt x="88899" y="1257299"/>
                </a:lnTo>
                <a:lnTo>
                  <a:pt x="126999" y="1269999"/>
                </a:lnTo>
                <a:lnTo>
                  <a:pt x="241299" y="1346199"/>
                </a:lnTo>
                <a:lnTo>
                  <a:pt x="317499" y="1460499"/>
                </a:lnTo>
                <a:lnTo>
                  <a:pt x="330199" y="1498599"/>
                </a:lnTo>
                <a:lnTo>
                  <a:pt x="330199" y="1549399"/>
                </a:lnTo>
                <a:lnTo>
                  <a:pt x="5486399" y="1549399"/>
                </a:lnTo>
                <a:close/>
              </a:path>
              <a:path w="6096000" h="1587500">
                <a:moveTo>
                  <a:pt x="558799" y="0"/>
                </a:moveTo>
                <a:lnTo>
                  <a:pt x="558799" y="50799"/>
                </a:lnTo>
                <a:lnTo>
                  <a:pt x="330199" y="50799"/>
                </a:lnTo>
                <a:lnTo>
                  <a:pt x="330199" y="101599"/>
                </a:lnTo>
                <a:lnTo>
                  <a:pt x="317499" y="139699"/>
                </a:lnTo>
                <a:lnTo>
                  <a:pt x="279399" y="228599"/>
                </a:lnTo>
                <a:lnTo>
                  <a:pt x="241299" y="253999"/>
                </a:lnTo>
                <a:lnTo>
                  <a:pt x="215899" y="292099"/>
                </a:lnTo>
                <a:lnTo>
                  <a:pt x="177799" y="317499"/>
                </a:lnTo>
                <a:lnTo>
                  <a:pt x="126999" y="330199"/>
                </a:lnTo>
                <a:lnTo>
                  <a:pt x="88899" y="342899"/>
                </a:lnTo>
                <a:lnTo>
                  <a:pt x="38099" y="342899"/>
                </a:lnTo>
                <a:lnTo>
                  <a:pt x="38099" y="533399"/>
                </a:lnTo>
                <a:lnTo>
                  <a:pt x="0" y="533399"/>
                </a:lnTo>
                <a:lnTo>
                  <a:pt x="0" y="304799"/>
                </a:lnTo>
                <a:lnTo>
                  <a:pt x="76199" y="304799"/>
                </a:lnTo>
                <a:lnTo>
                  <a:pt x="114299" y="292099"/>
                </a:lnTo>
                <a:lnTo>
                  <a:pt x="165099" y="266699"/>
                </a:lnTo>
                <a:lnTo>
                  <a:pt x="203199" y="241299"/>
                </a:lnTo>
                <a:lnTo>
                  <a:pt x="279399" y="139699"/>
                </a:lnTo>
                <a:lnTo>
                  <a:pt x="292099" y="88899"/>
                </a:lnTo>
                <a:lnTo>
                  <a:pt x="292099" y="0"/>
                </a:lnTo>
                <a:lnTo>
                  <a:pt x="558799" y="0"/>
                </a:lnTo>
                <a:close/>
              </a:path>
              <a:path w="6096000" h="1587500">
                <a:moveTo>
                  <a:pt x="571499" y="1460499"/>
                </a:moveTo>
                <a:lnTo>
                  <a:pt x="571499" y="1473199"/>
                </a:lnTo>
                <a:lnTo>
                  <a:pt x="406399" y="1473199"/>
                </a:lnTo>
                <a:lnTo>
                  <a:pt x="406399" y="1460499"/>
                </a:lnTo>
                <a:lnTo>
                  <a:pt x="393699" y="1422399"/>
                </a:lnTo>
                <a:lnTo>
                  <a:pt x="368299" y="1371599"/>
                </a:lnTo>
                <a:lnTo>
                  <a:pt x="317499" y="1295399"/>
                </a:lnTo>
                <a:lnTo>
                  <a:pt x="215899" y="1219199"/>
                </a:lnTo>
                <a:lnTo>
                  <a:pt x="165099" y="1193799"/>
                </a:lnTo>
                <a:lnTo>
                  <a:pt x="126999" y="1181099"/>
                </a:lnTo>
                <a:lnTo>
                  <a:pt x="126999" y="1168399"/>
                </a:lnTo>
                <a:lnTo>
                  <a:pt x="177799" y="1193799"/>
                </a:lnTo>
                <a:lnTo>
                  <a:pt x="215899" y="1206499"/>
                </a:lnTo>
                <a:lnTo>
                  <a:pt x="292099" y="1257299"/>
                </a:lnTo>
                <a:lnTo>
                  <a:pt x="330199" y="1295399"/>
                </a:lnTo>
                <a:lnTo>
                  <a:pt x="380999" y="1371599"/>
                </a:lnTo>
                <a:lnTo>
                  <a:pt x="393699" y="1409699"/>
                </a:lnTo>
                <a:lnTo>
                  <a:pt x="419099" y="1460499"/>
                </a:lnTo>
                <a:lnTo>
                  <a:pt x="571499" y="1460499"/>
                </a:lnTo>
                <a:close/>
              </a:path>
              <a:path w="6096000" h="1587500">
                <a:moveTo>
                  <a:pt x="253999" y="368299"/>
                </a:moveTo>
                <a:lnTo>
                  <a:pt x="177799" y="419099"/>
                </a:lnTo>
                <a:lnTo>
                  <a:pt x="126999" y="431799"/>
                </a:lnTo>
                <a:lnTo>
                  <a:pt x="126999" y="419099"/>
                </a:lnTo>
                <a:lnTo>
                  <a:pt x="165099" y="406399"/>
                </a:lnTo>
                <a:lnTo>
                  <a:pt x="215899" y="380999"/>
                </a:lnTo>
                <a:lnTo>
                  <a:pt x="253999" y="368299"/>
                </a:lnTo>
                <a:close/>
              </a:path>
              <a:path w="6096000" h="1587500">
                <a:moveTo>
                  <a:pt x="355599" y="266699"/>
                </a:moveTo>
                <a:lnTo>
                  <a:pt x="330199" y="304799"/>
                </a:lnTo>
                <a:lnTo>
                  <a:pt x="292099" y="342899"/>
                </a:lnTo>
                <a:lnTo>
                  <a:pt x="253999" y="368299"/>
                </a:lnTo>
                <a:lnTo>
                  <a:pt x="355599" y="266699"/>
                </a:lnTo>
                <a:close/>
              </a:path>
              <a:path w="6096000" h="1587500">
                <a:moveTo>
                  <a:pt x="558799" y="126999"/>
                </a:moveTo>
                <a:lnTo>
                  <a:pt x="558799" y="139699"/>
                </a:lnTo>
                <a:lnTo>
                  <a:pt x="419099" y="139699"/>
                </a:lnTo>
                <a:lnTo>
                  <a:pt x="406399" y="190499"/>
                </a:lnTo>
                <a:lnTo>
                  <a:pt x="355599" y="266699"/>
                </a:lnTo>
                <a:lnTo>
                  <a:pt x="368299" y="228599"/>
                </a:lnTo>
                <a:lnTo>
                  <a:pt x="393699" y="177799"/>
                </a:lnTo>
                <a:lnTo>
                  <a:pt x="406399" y="139699"/>
                </a:lnTo>
                <a:lnTo>
                  <a:pt x="406399" y="126999"/>
                </a:lnTo>
                <a:lnTo>
                  <a:pt x="558799" y="126999"/>
                </a:lnTo>
                <a:close/>
              </a:path>
              <a:path w="6096000" h="1587500">
                <a:moveTo>
                  <a:pt x="5486399" y="126999"/>
                </a:moveTo>
                <a:lnTo>
                  <a:pt x="5486399" y="139699"/>
                </a:lnTo>
                <a:lnTo>
                  <a:pt x="571499" y="139699"/>
                </a:lnTo>
                <a:lnTo>
                  <a:pt x="571499" y="126999"/>
                </a:lnTo>
                <a:lnTo>
                  <a:pt x="5486399" y="126999"/>
                </a:lnTo>
                <a:close/>
              </a:path>
              <a:path w="6096000" h="1587500">
                <a:moveTo>
                  <a:pt x="6095999" y="304799"/>
                </a:moveTo>
                <a:lnTo>
                  <a:pt x="6095999" y="533399"/>
                </a:lnTo>
                <a:lnTo>
                  <a:pt x="6057899" y="533399"/>
                </a:lnTo>
                <a:lnTo>
                  <a:pt x="6057899" y="342899"/>
                </a:lnTo>
                <a:lnTo>
                  <a:pt x="6007099" y="342899"/>
                </a:lnTo>
                <a:lnTo>
                  <a:pt x="5968999" y="330199"/>
                </a:lnTo>
                <a:lnTo>
                  <a:pt x="5918199" y="317499"/>
                </a:lnTo>
                <a:lnTo>
                  <a:pt x="5880099" y="292099"/>
                </a:lnTo>
                <a:lnTo>
                  <a:pt x="5816599" y="228599"/>
                </a:lnTo>
                <a:lnTo>
                  <a:pt x="5791199" y="190499"/>
                </a:lnTo>
                <a:lnTo>
                  <a:pt x="5778499" y="139699"/>
                </a:lnTo>
                <a:lnTo>
                  <a:pt x="5765799" y="101599"/>
                </a:lnTo>
                <a:lnTo>
                  <a:pt x="5753099" y="50799"/>
                </a:lnTo>
                <a:lnTo>
                  <a:pt x="571499" y="50799"/>
                </a:lnTo>
                <a:lnTo>
                  <a:pt x="571499" y="0"/>
                </a:lnTo>
                <a:lnTo>
                  <a:pt x="5803899" y="0"/>
                </a:lnTo>
                <a:lnTo>
                  <a:pt x="5803899" y="88899"/>
                </a:lnTo>
                <a:lnTo>
                  <a:pt x="5816599" y="139699"/>
                </a:lnTo>
                <a:lnTo>
                  <a:pt x="5829299" y="177799"/>
                </a:lnTo>
                <a:lnTo>
                  <a:pt x="5854699" y="215899"/>
                </a:lnTo>
                <a:lnTo>
                  <a:pt x="5968999" y="292099"/>
                </a:lnTo>
                <a:lnTo>
                  <a:pt x="6007099" y="304799"/>
                </a:lnTo>
                <a:lnTo>
                  <a:pt x="6095999" y="304799"/>
                </a:lnTo>
                <a:close/>
              </a:path>
              <a:path w="6096000" h="1587500">
                <a:moveTo>
                  <a:pt x="6095999" y="1079499"/>
                </a:moveTo>
                <a:lnTo>
                  <a:pt x="6095999" y="1295399"/>
                </a:lnTo>
                <a:lnTo>
                  <a:pt x="6057899" y="1295399"/>
                </a:lnTo>
                <a:lnTo>
                  <a:pt x="6007099" y="1308099"/>
                </a:lnTo>
                <a:lnTo>
                  <a:pt x="5968999" y="1308099"/>
                </a:lnTo>
                <a:lnTo>
                  <a:pt x="5892799" y="1358899"/>
                </a:lnTo>
                <a:lnTo>
                  <a:pt x="5829299" y="1422399"/>
                </a:lnTo>
                <a:lnTo>
                  <a:pt x="5816599" y="1473199"/>
                </a:lnTo>
                <a:lnTo>
                  <a:pt x="5803899" y="1511299"/>
                </a:lnTo>
                <a:lnTo>
                  <a:pt x="5803899" y="1587500"/>
                </a:lnTo>
                <a:lnTo>
                  <a:pt x="5499099" y="1587500"/>
                </a:lnTo>
                <a:lnTo>
                  <a:pt x="5499099" y="1549399"/>
                </a:lnTo>
                <a:lnTo>
                  <a:pt x="5753099" y="1549399"/>
                </a:lnTo>
                <a:lnTo>
                  <a:pt x="5765799" y="1498599"/>
                </a:lnTo>
                <a:lnTo>
                  <a:pt x="5778499" y="1460499"/>
                </a:lnTo>
                <a:lnTo>
                  <a:pt x="5791199" y="1409699"/>
                </a:lnTo>
                <a:lnTo>
                  <a:pt x="5816599" y="1371599"/>
                </a:lnTo>
                <a:lnTo>
                  <a:pt x="5880099" y="1308099"/>
                </a:lnTo>
                <a:lnTo>
                  <a:pt x="5918199" y="1295399"/>
                </a:lnTo>
                <a:lnTo>
                  <a:pt x="5968999" y="1269999"/>
                </a:lnTo>
                <a:lnTo>
                  <a:pt x="6007099" y="1257299"/>
                </a:lnTo>
                <a:lnTo>
                  <a:pt x="6057899" y="1257299"/>
                </a:lnTo>
                <a:lnTo>
                  <a:pt x="6057899" y="1079499"/>
                </a:lnTo>
                <a:lnTo>
                  <a:pt x="6095999" y="1079499"/>
                </a:lnTo>
                <a:close/>
              </a:path>
              <a:path w="6096000" h="1587500">
                <a:moveTo>
                  <a:pt x="5676899" y="126999"/>
                </a:moveTo>
                <a:lnTo>
                  <a:pt x="5676899" y="139699"/>
                </a:lnTo>
                <a:lnTo>
                  <a:pt x="5499099" y="139699"/>
                </a:lnTo>
                <a:lnTo>
                  <a:pt x="5499099" y="126999"/>
                </a:lnTo>
                <a:lnTo>
                  <a:pt x="5676899" y="126999"/>
                </a:lnTo>
                <a:close/>
              </a:path>
              <a:path w="6096000" h="1587500">
                <a:moveTo>
                  <a:pt x="5714999" y="1371599"/>
                </a:moveTo>
                <a:lnTo>
                  <a:pt x="5702299" y="1409699"/>
                </a:lnTo>
                <a:lnTo>
                  <a:pt x="5689599" y="1460499"/>
                </a:lnTo>
                <a:lnTo>
                  <a:pt x="5676899" y="1460499"/>
                </a:lnTo>
                <a:lnTo>
                  <a:pt x="5689599" y="1409699"/>
                </a:lnTo>
                <a:lnTo>
                  <a:pt x="5714999" y="1371599"/>
                </a:lnTo>
                <a:close/>
              </a:path>
              <a:path w="6096000" h="1587500">
                <a:moveTo>
                  <a:pt x="5765799" y="304799"/>
                </a:moveTo>
                <a:lnTo>
                  <a:pt x="5727699" y="266699"/>
                </a:lnTo>
                <a:lnTo>
                  <a:pt x="5702299" y="228599"/>
                </a:lnTo>
                <a:lnTo>
                  <a:pt x="5689599" y="190499"/>
                </a:lnTo>
                <a:lnTo>
                  <a:pt x="5676899" y="139699"/>
                </a:lnTo>
                <a:lnTo>
                  <a:pt x="5689599" y="177799"/>
                </a:lnTo>
                <a:lnTo>
                  <a:pt x="5714999" y="228599"/>
                </a:lnTo>
                <a:lnTo>
                  <a:pt x="5765799" y="304799"/>
                </a:lnTo>
                <a:close/>
              </a:path>
              <a:path w="6096000" h="1587500">
                <a:moveTo>
                  <a:pt x="5968999" y="1079499"/>
                </a:moveTo>
                <a:lnTo>
                  <a:pt x="5968999" y="1181099"/>
                </a:lnTo>
                <a:lnTo>
                  <a:pt x="5918199" y="1193799"/>
                </a:lnTo>
                <a:lnTo>
                  <a:pt x="5880099" y="1219199"/>
                </a:lnTo>
                <a:lnTo>
                  <a:pt x="5841999" y="1231899"/>
                </a:lnTo>
                <a:lnTo>
                  <a:pt x="5740399" y="1333499"/>
                </a:lnTo>
                <a:lnTo>
                  <a:pt x="5791199" y="1257299"/>
                </a:lnTo>
                <a:lnTo>
                  <a:pt x="5829299" y="1231899"/>
                </a:lnTo>
                <a:lnTo>
                  <a:pt x="5880099" y="1206499"/>
                </a:lnTo>
                <a:lnTo>
                  <a:pt x="5918199" y="1181099"/>
                </a:lnTo>
                <a:lnTo>
                  <a:pt x="5956299" y="1168399"/>
                </a:lnTo>
                <a:lnTo>
                  <a:pt x="5968999" y="1079499"/>
                </a:lnTo>
                <a:close/>
              </a:path>
              <a:path w="6096000" h="1587500">
                <a:moveTo>
                  <a:pt x="5968999" y="419099"/>
                </a:moveTo>
                <a:lnTo>
                  <a:pt x="5968999" y="533399"/>
                </a:lnTo>
                <a:lnTo>
                  <a:pt x="5956299" y="533399"/>
                </a:lnTo>
                <a:lnTo>
                  <a:pt x="5956299" y="431799"/>
                </a:lnTo>
                <a:lnTo>
                  <a:pt x="5918199" y="419099"/>
                </a:lnTo>
                <a:lnTo>
                  <a:pt x="5867399" y="393699"/>
                </a:lnTo>
                <a:lnTo>
                  <a:pt x="5791199" y="342899"/>
                </a:lnTo>
                <a:lnTo>
                  <a:pt x="5765799" y="304799"/>
                </a:lnTo>
                <a:lnTo>
                  <a:pt x="5803899" y="330199"/>
                </a:lnTo>
                <a:lnTo>
                  <a:pt x="5841999" y="368299"/>
                </a:lnTo>
                <a:lnTo>
                  <a:pt x="5880099" y="393699"/>
                </a:lnTo>
                <a:lnTo>
                  <a:pt x="5918199" y="406399"/>
                </a:lnTo>
                <a:lnTo>
                  <a:pt x="5968999" y="419099"/>
                </a:lnTo>
                <a:close/>
              </a:path>
              <a:path w="6096000" h="1587500">
                <a:moveTo>
                  <a:pt x="5968999" y="533399"/>
                </a:moveTo>
                <a:lnTo>
                  <a:pt x="5968999" y="1079499"/>
                </a:lnTo>
                <a:lnTo>
                  <a:pt x="5956299" y="1079499"/>
                </a:lnTo>
                <a:lnTo>
                  <a:pt x="5956299" y="533399"/>
                </a:lnTo>
                <a:lnTo>
                  <a:pt x="5968999" y="533399"/>
                </a:lnTo>
                <a:close/>
              </a:path>
              <a:path w="6096000" h="1587500">
                <a:moveTo>
                  <a:pt x="6095999" y="546099"/>
                </a:moveTo>
                <a:lnTo>
                  <a:pt x="6095999" y="1066799"/>
                </a:lnTo>
                <a:lnTo>
                  <a:pt x="6057899" y="1066799"/>
                </a:lnTo>
                <a:lnTo>
                  <a:pt x="6057899" y="546099"/>
                </a:lnTo>
                <a:lnTo>
                  <a:pt x="6095999" y="54609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823203" y="2443205"/>
            <a:ext cx="6096000" cy="1587500"/>
          </a:xfrm>
          <a:custGeom>
            <a:avLst/>
            <a:gdLst/>
            <a:ahLst/>
            <a:cxnLst/>
            <a:rect l="l" t="t" r="r" b="b"/>
            <a:pathLst>
              <a:path w="6096000" h="1587500">
                <a:moveTo>
                  <a:pt x="5486399" y="1549399"/>
                </a:moveTo>
                <a:lnTo>
                  <a:pt x="5486399" y="1587499"/>
                </a:lnTo>
                <a:lnTo>
                  <a:pt x="292099" y="1587500"/>
                </a:lnTo>
                <a:lnTo>
                  <a:pt x="292099" y="1562099"/>
                </a:lnTo>
                <a:lnTo>
                  <a:pt x="279399" y="1511299"/>
                </a:lnTo>
                <a:lnTo>
                  <a:pt x="279399" y="1473199"/>
                </a:lnTo>
                <a:lnTo>
                  <a:pt x="228599" y="1396999"/>
                </a:lnTo>
                <a:lnTo>
                  <a:pt x="165099" y="1333499"/>
                </a:lnTo>
                <a:lnTo>
                  <a:pt x="114299" y="1320799"/>
                </a:lnTo>
                <a:lnTo>
                  <a:pt x="76199" y="1308099"/>
                </a:lnTo>
                <a:lnTo>
                  <a:pt x="25399" y="1295399"/>
                </a:lnTo>
                <a:lnTo>
                  <a:pt x="0" y="1295399"/>
                </a:lnTo>
                <a:lnTo>
                  <a:pt x="0" y="546099"/>
                </a:lnTo>
                <a:lnTo>
                  <a:pt x="38099" y="546099"/>
                </a:lnTo>
                <a:lnTo>
                  <a:pt x="38099" y="1257299"/>
                </a:lnTo>
                <a:lnTo>
                  <a:pt x="88899" y="1257299"/>
                </a:lnTo>
                <a:lnTo>
                  <a:pt x="126999" y="1269999"/>
                </a:lnTo>
                <a:lnTo>
                  <a:pt x="241299" y="1346199"/>
                </a:lnTo>
                <a:lnTo>
                  <a:pt x="317499" y="1460499"/>
                </a:lnTo>
                <a:lnTo>
                  <a:pt x="330199" y="1498599"/>
                </a:lnTo>
                <a:lnTo>
                  <a:pt x="330199" y="1549399"/>
                </a:lnTo>
                <a:lnTo>
                  <a:pt x="5486399" y="1549399"/>
                </a:lnTo>
                <a:close/>
              </a:path>
              <a:path w="6096000" h="1587500">
                <a:moveTo>
                  <a:pt x="558799" y="0"/>
                </a:moveTo>
                <a:lnTo>
                  <a:pt x="558799" y="50799"/>
                </a:lnTo>
                <a:lnTo>
                  <a:pt x="330199" y="50799"/>
                </a:lnTo>
                <a:lnTo>
                  <a:pt x="330199" y="101599"/>
                </a:lnTo>
                <a:lnTo>
                  <a:pt x="317499" y="139699"/>
                </a:lnTo>
                <a:lnTo>
                  <a:pt x="279399" y="228599"/>
                </a:lnTo>
                <a:lnTo>
                  <a:pt x="241299" y="253999"/>
                </a:lnTo>
                <a:lnTo>
                  <a:pt x="215899" y="292099"/>
                </a:lnTo>
                <a:lnTo>
                  <a:pt x="177799" y="317499"/>
                </a:lnTo>
                <a:lnTo>
                  <a:pt x="126999" y="330199"/>
                </a:lnTo>
                <a:lnTo>
                  <a:pt x="88899" y="342899"/>
                </a:lnTo>
                <a:lnTo>
                  <a:pt x="38099" y="342899"/>
                </a:lnTo>
                <a:lnTo>
                  <a:pt x="38099" y="533399"/>
                </a:lnTo>
                <a:lnTo>
                  <a:pt x="0" y="533399"/>
                </a:lnTo>
                <a:lnTo>
                  <a:pt x="0" y="304799"/>
                </a:lnTo>
                <a:lnTo>
                  <a:pt x="76199" y="304799"/>
                </a:lnTo>
                <a:lnTo>
                  <a:pt x="114299" y="292099"/>
                </a:lnTo>
                <a:lnTo>
                  <a:pt x="165099" y="266699"/>
                </a:lnTo>
                <a:lnTo>
                  <a:pt x="203199" y="241299"/>
                </a:lnTo>
                <a:lnTo>
                  <a:pt x="279399" y="139699"/>
                </a:lnTo>
                <a:lnTo>
                  <a:pt x="292099" y="88899"/>
                </a:lnTo>
                <a:lnTo>
                  <a:pt x="292099" y="0"/>
                </a:lnTo>
                <a:lnTo>
                  <a:pt x="558799" y="0"/>
                </a:lnTo>
                <a:close/>
              </a:path>
              <a:path w="6096000" h="1587500">
                <a:moveTo>
                  <a:pt x="571499" y="1460499"/>
                </a:moveTo>
                <a:lnTo>
                  <a:pt x="571499" y="1473199"/>
                </a:lnTo>
                <a:lnTo>
                  <a:pt x="406399" y="1473199"/>
                </a:lnTo>
                <a:lnTo>
                  <a:pt x="406399" y="1460499"/>
                </a:lnTo>
                <a:lnTo>
                  <a:pt x="393699" y="1422399"/>
                </a:lnTo>
                <a:lnTo>
                  <a:pt x="368299" y="1371599"/>
                </a:lnTo>
                <a:lnTo>
                  <a:pt x="317499" y="1295399"/>
                </a:lnTo>
                <a:lnTo>
                  <a:pt x="215899" y="1219199"/>
                </a:lnTo>
                <a:lnTo>
                  <a:pt x="165099" y="1193799"/>
                </a:lnTo>
                <a:lnTo>
                  <a:pt x="126999" y="1181099"/>
                </a:lnTo>
                <a:lnTo>
                  <a:pt x="126999" y="1168399"/>
                </a:lnTo>
                <a:lnTo>
                  <a:pt x="177799" y="1193799"/>
                </a:lnTo>
                <a:lnTo>
                  <a:pt x="215899" y="1206499"/>
                </a:lnTo>
                <a:lnTo>
                  <a:pt x="292099" y="1257299"/>
                </a:lnTo>
                <a:lnTo>
                  <a:pt x="330199" y="1295399"/>
                </a:lnTo>
                <a:lnTo>
                  <a:pt x="380999" y="1371599"/>
                </a:lnTo>
                <a:lnTo>
                  <a:pt x="393699" y="1409699"/>
                </a:lnTo>
                <a:lnTo>
                  <a:pt x="419099" y="1460499"/>
                </a:lnTo>
                <a:lnTo>
                  <a:pt x="571499" y="1460499"/>
                </a:lnTo>
                <a:close/>
              </a:path>
              <a:path w="6096000" h="1587500">
                <a:moveTo>
                  <a:pt x="253999" y="368299"/>
                </a:moveTo>
                <a:lnTo>
                  <a:pt x="177799" y="419099"/>
                </a:lnTo>
                <a:lnTo>
                  <a:pt x="126999" y="431799"/>
                </a:lnTo>
                <a:lnTo>
                  <a:pt x="126999" y="419099"/>
                </a:lnTo>
                <a:lnTo>
                  <a:pt x="165099" y="406399"/>
                </a:lnTo>
                <a:lnTo>
                  <a:pt x="215899" y="380999"/>
                </a:lnTo>
                <a:lnTo>
                  <a:pt x="253999" y="368299"/>
                </a:lnTo>
                <a:close/>
              </a:path>
              <a:path w="6096000" h="1587500">
                <a:moveTo>
                  <a:pt x="355599" y="266699"/>
                </a:moveTo>
                <a:lnTo>
                  <a:pt x="330199" y="304799"/>
                </a:lnTo>
                <a:lnTo>
                  <a:pt x="292099" y="342899"/>
                </a:lnTo>
                <a:lnTo>
                  <a:pt x="253999" y="368299"/>
                </a:lnTo>
                <a:lnTo>
                  <a:pt x="355599" y="266699"/>
                </a:lnTo>
                <a:close/>
              </a:path>
              <a:path w="6096000" h="1587500">
                <a:moveTo>
                  <a:pt x="558799" y="126999"/>
                </a:moveTo>
                <a:lnTo>
                  <a:pt x="558799" y="139699"/>
                </a:lnTo>
                <a:lnTo>
                  <a:pt x="419099" y="139699"/>
                </a:lnTo>
                <a:lnTo>
                  <a:pt x="406399" y="190499"/>
                </a:lnTo>
                <a:lnTo>
                  <a:pt x="355599" y="266699"/>
                </a:lnTo>
                <a:lnTo>
                  <a:pt x="368299" y="228599"/>
                </a:lnTo>
                <a:lnTo>
                  <a:pt x="393699" y="177799"/>
                </a:lnTo>
                <a:lnTo>
                  <a:pt x="406399" y="139699"/>
                </a:lnTo>
                <a:lnTo>
                  <a:pt x="406399" y="126999"/>
                </a:lnTo>
                <a:lnTo>
                  <a:pt x="558799" y="126999"/>
                </a:lnTo>
                <a:close/>
              </a:path>
              <a:path w="6096000" h="1587500">
                <a:moveTo>
                  <a:pt x="5486399" y="126999"/>
                </a:moveTo>
                <a:lnTo>
                  <a:pt x="5486399" y="139699"/>
                </a:lnTo>
                <a:lnTo>
                  <a:pt x="571499" y="139699"/>
                </a:lnTo>
                <a:lnTo>
                  <a:pt x="571499" y="126999"/>
                </a:lnTo>
                <a:lnTo>
                  <a:pt x="5486399" y="126999"/>
                </a:lnTo>
                <a:close/>
              </a:path>
              <a:path w="6096000" h="1587500">
                <a:moveTo>
                  <a:pt x="6095999" y="304799"/>
                </a:moveTo>
                <a:lnTo>
                  <a:pt x="6095999" y="533399"/>
                </a:lnTo>
                <a:lnTo>
                  <a:pt x="6057899" y="533399"/>
                </a:lnTo>
                <a:lnTo>
                  <a:pt x="6057899" y="342899"/>
                </a:lnTo>
                <a:lnTo>
                  <a:pt x="6007099" y="342899"/>
                </a:lnTo>
                <a:lnTo>
                  <a:pt x="5968999" y="330199"/>
                </a:lnTo>
                <a:lnTo>
                  <a:pt x="5918199" y="317499"/>
                </a:lnTo>
                <a:lnTo>
                  <a:pt x="5880099" y="292099"/>
                </a:lnTo>
                <a:lnTo>
                  <a:pt x="5816599" y="228599"/>
                </a:lnTo>
                <a:lnTo>
                  <a:pt x="5791199" y="190499"/>
                </a:lnTo>
                <a:lnTo>
                  <a:pt x="5778499" y="139699"/>
                </a:lnTo>
                <a:lnTo>
                  <a:pt x="5765799" y="101599"/>
                </a:lnTo>
                <a:lnTo>
                  <a:pt x="5753099" y="50799"/>
                </a:lnTo>
                <a:lnTo>
                  <a:pt x="571499" y="50799"/>
                </a:lnTo>
                <a:lnTo>
                  <a:pt x="571499" y="0"/>
                </a:lnTo>
                <a:lnTo>
                  <a:pt x="5803899" y="0"/>
                </a:lnTo>
                <a:lnTo>
                  <a:pt x="5803899" y="88899"/>
                </a:lnTo>
                <a:lnTo>
                  <a:pt x="5816599" y="139699"/>
                </a:lnTo>
                <a:lnTo>
                  <a:pt x="5829299" y="177799"/>
                </a:lnTo>
                <a:lnTo>
                  <a:pt x="5854699" y="215899"/>
                </a:lnTo>
                <a:lnTo>
                  <a:pt x="5968999" y="292099"/>
                </a:lnTo>
                <a:lnTo>
                  <a:pt x="6007099" y="304799"/>
                </a:lnTo>
                <a:lnTo>
                  <a:pt x="6095999" y="304799"/>
                </a:lnTo>
                <a:close/>
              </a:path>
              <a:path w="6096000" h="1587500">
                <a:moveTo>
                  <a:pt x="6095999" y="1079499"/>
                </a:moveTo>
                <a:lnTo>
                  <a:pt x="6095999" y="1295399"/>
                </a:lnTo>
                <a:lnTo>
                  <a:pt x="6057899" y="1295399"/>
                </a:lnTo>
                <a:lnTo>
                  <a:pt x="6007099" y="1308099"/>
                </a:lnTo>
                <a:lnTo>
                  <a:pt x="5968999" y="1308099"/>
                </a:lnTo>
                <a:lnTo>
                  <a:pt x="5892799" y="1358899"/>
                </a:lnTo>
                <a:lnTo>
                  <a:pt x="5829299" y="1422399"/>
                </a:lnTo>
                <a:lnTo>
                  <a:pt x="5816599" y="1473199"/>
                </a:lnTo>
                <a:lnTo>
                  <a:pt x="5803899" y="1511299"/>
                </a:lnTo>
                <a:lnTo>
                  <a:pt x="5803899" y="1587500"/>
                </a:lnTo>
                <a:lnTo>
                  <a:pt x="5499099" y="1587500"/>
                </a:lnTo>
                <a:lnTo>
                  <a:pt x="5499099" y="1549399"/>
                </a:lnTo>
                <a:lnTo>
                  <a:pt x="5753099" y="1549399"/>
                </a:lnTo>
                <a:lnTo>
                  <a:pt x="5765799" y="1498599"/>
                </a:lnTo>
                <a:lnTo>
                  <a:pt x="5778499" y="1460499"/>
                </a:lnTo>
                <a:lnTo>
                  <a:pt x="5791199" y="1409699"/>
                </a:lnTo>
                <a:lnTo>
                  <a:pt x="5816599" y="1371599"/>
                </a:lnTo>
                <a:lnTo>
                  <a:pt x="5880099" y="1308099"/>
                </a:lnTo>
                <a:lnTo>
                  <a:pt x="5918199" y="1295399"/>
                </a:lnTo>
                <a:lnTo>
                  <a:pt x="5968999" y="1269999"/>
                </a:lnTo>
                <a:lnTo>
                  <a:pt x="6007099" y="1257299"/>
                </a:lnTo>
                <a:lnTo>
                  <a:pt x="6057899" y="1257299"/>
                </a:lnTo>
                <a:lnTo>
                  <a:pt x="6057899" y="1079499"/>
                </a:lnTo>
                <a:lnTo>
                  <a:pt x="6095999" y="1079499"/>
                </a:lnTo>
                <a:close/>
              </a:path>
              <a:path w="6096000" h="1587500">
                <a:moveTo>
                  <a:pt x="5676899" y="126999"/>
                </a:moveTo>
                <a:lnTo>
                  <a:pt x="5676899" y="139699"/>
                </a:lnTo>
                <a:lnTo>
                  <a:pt x="5499099" y="139699"/>
                </a:lnTo>
                <a:lnTo>
                  <a:pt x="5499099" y="126999"/>
                </a:lnTo>
                <a:lnTo>
                  <a:pt x="5676899" y="126999"/>
                </a:lnTo>
                <a:close/>
              </a:path>
              <a:path w="6096000" h="1587500">
                <a:moveTo>
                  <a:pt x="5714999" y="1371599"/>
                </a:moveTo>
                <a:lnTo>
                  <a:pt x="5702299" y="1409699"/>
                </a:lnTo>
                <a:lnTo>
                  <a:pt x="5689599" y="1460499"/>
                </a:lnTo>
                <a:lnTo>
                  <a:pt x="5676899" y="1460499"/>
                </a:lnTo>
                <a:lnTo>
                  <a:pt x="5689599" y="1409699"/>
                </a:lnTo>
                <a:lnTo>
                  <a:pt x="5714999" y="1371599"/>
                </a:lnTo>
                <a:close/>
              </a:path>
              <a:path w="6096000" h="1587500">
                <a:moveTo>
                  <a:pt x="5765799" y="304799"/>
                </a:moveTo>
                <a:lnTo>
                  <a:pt x="5727699" y="266699"/>
                </a:lnTo>
                <a:lnTo>
                  <a:pt x="5702299" y="228599"/>
                </a:lnTo>
                <a:lnTo>
                  <a:pt x="5689599" y="190499"/>
                </a:lnTo>
                <a:lnTo>
                  <a:pt x="5676899" y="139699"/>
                </a:lnTo>
                <a:lnTo>
                  <a:pt x="5689599" y="177799"/>
                </a:lnTo>
                <a:lnTo>
                  <a:pt x="5714999" y="228599"/>
                </a:lnTo>
                <a:lnTo>
                  <a:pt x="5765799" y="304799"/>
                </a:lnTo>
                <a:close/>
              </a:path>
              <a:path w="6096000" h="1587500">
                <a:moveTo>
                  <a:pt x="5968999" y="1079499"/>
                </a:moveTo>
                <a:lnTo>
                  <a:pt x="5968999" y="1181099"/>
                </a:lnTo>
                <a:lnTo>
                  <a:pt x="5918199" y="1193799"/>
                </a:lnTo>
                <a:lnTo>
                  <a:pt x="5880099" y="1219199"/>
                </a:lnTo>
                <a:lnTo>
                  <a:pt x="5841999" y="1231899"/>
                </a:lnTo>
                <a:lnTo>
                  <a:pt x="5740399" y="1333499"/>
                </a:lnTo>
                <a:lnTo>
                  <a:pt x="5791199" y="1257299"/>
                </a:lnTo>
                <a:lnTo>
                  <a:pt x="5829299" y="1231899"/>
                </a:lnTo>
                <a:lnTo>
                  <a:pt x="5880099" y="1206499"/>
                </a:lnTo>
                <a:lnTo>
                  <a:pt x="5918199" y="1181099"/>
                </a:lnTo>
                <a:lnTo>
                  <a:pt x="5956299" y="1168399"/>
                </a:lnTo>
                <a:lnTo>
                  <a:pt x="5968999" y="1079499"/>
                </a:lnTo>
                <a:close/>
              </a:path>
              <a:path w="6096000" h="1587500">
                <a:moveTo>
                  <a:pt x="5968999" y="419099"/>
                </a:moveTo>
                <a:lnTo>
                  <a:pt x="5968999" y="533399"/>
                </a:lnTo>
                <a:lnTo>
                  <a:pt x="5956299" y="533399"/>
                </a:lnTo>
                <a:lnTo>
                  <a:pt x="5956299" y="431799"/>
                </a:lnTo>
                <a:lnTo>
                  <a:pt x="5918199" y="419099"/>
                </a:lnTo>
                <a:lnTo>
                  <a:pt x="5867399" y="393699"/>
                </a:lnTo>
                <a:lnTo>
                  <a:pt x="5791199" y="342899"/>
                </a:lnTo>
                <a:lnTo>
                  <a:pt x="5765799" y="304799"/>
                </a:lnTo>
                <a:lnTo>
                  <a:pt x="5803899" y="330199"/>
                </a:lnTo>
                <a:lnTo>
                  <a:pt x="5841999" y="368299"/>
                </a:lnTo>
                <a:lnTo>
                  <a:pt x="5880099" y="393699"/>
                </a:lnTo>
                <a:lnTo>
                  <a:pt x="5918199" y="406399"/>
                </a:lnTo>
                <a:lnTo>
                  <a:pt x="5968999" y="419099"/>
                </a:lnTo>
                <a:close/>
              </a:path>
              <a:path w="6096000" h="1587500">
                <a:moveTo>
                  <a:pt x="5968999" y="533399"/>
                </a:moveTo>
                <a:lnTo>
                  <a:pt x="5968999" y="1079499"/>
                </a:lnTo>
                <a:lnTo>
                  <a:pt x="5956299" y="1079499"/>
                </a:lnTo>
                <a:lnTo>
                  <a:pt x="5956299" y="533399"/>
                </a:lnTo>
                <a:lnTo>
                  <a:pt x="5968999" y="533399"/>
                </a:lnTo>
                <a:close/>
              </a:path>
              <a:path w="6096000" h="1587500">
                <a:moveTo>
                  <a:pt x="6095999" y="546099"/>
                </a:moveTo>
                <a:lnTo>
                  <a:pt x="6095999" y="1066799"/>
                </a:lnTo>
                <a:lnTo>
                  <a:pt x="6057899" y="1066799"/>
                </a:lnTo>
                <a:lnTo>
                  <a:pt x="6057899" y="546099"/>
                </a:lnTo>
                <a:lnTo>
                  <a:pt x="6095999" y="54609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23203" y="5144160"/>
            <a:ext cx="6096000" cy="1587500"/>
          </a:xfrm>
          <a:custGeom>
            <a:avLst/>
            <a:gdLst/>
            <a:ahLst/>
            <a:cxnLst/>
            <a:rect l="l" t="t" r="r" b="b"/>
            <a:pathLst>
              <a:path w="6096000" h="1587500">
                <a:moveTo>
                  <a:pt x="5486399" y="1549399"/>
                </a:moveTo>
                <a:lnTo>
                  <a:pt x="5486399" y="1587499"/>
                </a:lnTo>
                <a:lnTo>
                  <a:pt x="292099" y="1587500"/>
                </a:lnTo>
                <a:lnTo>
                  <a:pt x="292099" y="1562099"/>
                </a:lnTo>
                <a:lnTo>
                  <a:pt x="279399" y="1511299"/>
                </a:lnTo>
                <a:lnTo>
                  <a:pt x="279399" y="1473199"/>
                </a:lnTo>
                <a:lnTo>
                  <a:pt x="228599" y="1396999"/>
                </a:lnTo>
                <a:lnTo>
                  <a:pt x="165099" y="1333499"/>
                </a:lnTo>
                <a:lnTo>
                  <a:pt x="114299" y="1320799"/>
                </a:lnTo>
                <a:lnTo>
                  <a:pt x="76199" y="1308099"/>
                </a:lnTo>
                <a:lnTo>
                  <a:pt x="25399" y="1295399"/>
                </a:lnTo>
                <a:lnTo>
                  <a:pt x="0" y="1295399"/>
                </a:lnTo>
                <a:lnTo>
                  <a:pt x="0" y="546099"/>
                </a:lnTo>
                <a:lnTo>
                  <a:pt x="38099" y="546099"/>
                </a:lnTo>
                <a:lnTo>
                  <a:pt x="38099" y="1257299"/>
                </a:lnTo>
                <a:lnTo>
                  <a:pt x="88899" y="1257299"/>
                </a:lnTo>
                <a:lnTo>
                  <a:pt x="126999" y="1269999"/>
                </a:lnTo>
                <a:lnTo>
                  <a:pt x="241299" y="1346199"/>
                </a:lnTo>
                <a:lnTo>
                  <a:pt x="317499" y="1460499"/>
                </a:lnTo>
                <a:lnTo>
                  <a:pt x="330199" y="1498599"/>
                </a:lnTo>
                <a:lnTo>
                  <a:pt x="330199" y="1549399"/>
                </a:lnTo>
                <a:lnTo>
                  <a:pt x="5486399" y="1549399"/>
                </a:lnTo>
                <a:close/>
              </a:path>
              <a:path w="6096000" h="1587500">
                <a:moveTo>
                  <a:pt x="558799" y="0"/>
                </a:moveTo>
                <a:lnTo>
                  <a:pt x="558799" y="50799"/>
                </a:lnTo>
                <a:lnTo>
                  <a:pt x="330199" y="50799"/>
                </a:lnTo>
                <a:lnTo>
                  <a:pt x="330199" y="101599"/>
                </a:lnTo>
                <a:lnTo>
                  <a:pt x="317499" y="139699"/>
                </a:lnTo>
                <a:lnTo>
                  <a:pt x="279399" y="228599"/>
                </a:lnTo>
                <a:lnTo>
                  <a:pt x="241299" y="253999"/>
                </a:lnTo>
                <a:lnTo>
                  <a:pt x="215899" y="292099"/>
                </a:lnTo>
                <a:lnTo>
                  <a:pt x="177799" y="317499"/>
                </a:lnTo>
                <a:lnTo>
                  <a:pt x="126999" y="330199"/>
                </a:lnTo>
                <a:lnTo>
                  <a:pt x="88899" y="342899"/>
                </a:lnTo>
                <a:lnTo>
                  <a:pt x="38099" y="342899"/>
                </a:lnTo>
                <a:lnTo>
                  <a:pt x="38099" y="533399"/>
                </a:lnTo>
                <a:lnTo>
                  <a:pt x="0" y="533399"/>
                </a:lnTo>
                <a:lnTo>
                  <a:pt x="0" y="304799"/>
                </a:lnTo>
                <a:lnTo>
                  <a:pt x="76199" y="304799"/>
                </a:lnTo>
                <a:lnTo>
                  <a:pt x="114299" y="292099"/>
                </a:lnTo>
                <a:lnTo>
                  <a:pt x="165099" y="266699"/>
                </a:lnTo>
                <a:lnTo>
                  <a:pt x="203199" y="241299"/>
                </a:lnTo>
                <a:lnTo>
                  <a:pt x="279399" y="139699"/>
                </a:lnTo>
                <a:lnTo>
                  <a:pt x="292099" y="88899"/>
                </a:lnTo>
                <a:lnTo>
                  <a:pt x="292099" y="0"/>
                </a:lnTo>
                <a:lnTo>
                  <a:pt x="558799" y="0"/>
                </a:lnTo>
                <a:close/>
              </a:path>
              <a:path w="6096000" h="1587500">
                <a:moveTo>
                  <a:pt x="571499" y="1460499"/>
                </a:moveTo>
                <a:lnTo>
                  <a:pt x="571499" y="1473199"/>
                </a:lnTo>
                <a:lnTo>
                  <a:pt x="406399" y="1473199"/>
                </a:lnTo>
                <a:lnTo>
                  <a:pt x="406399" y="1460499"/>
                </a:lnTo>
                <a:lnTo>
                  <a:pt x="393699" y="1422399"/>
                </a:lnTo>
                <a:lnTo>
                  <a:pt x="368299" y="1371599"/>
                </a:lnTo>
                <a:lnTo>
                  <a:pt x="317499" y="1295399"/>
                </a:lnTo>
                <a:lnTo>
                  <a:pt x="215899" y="1219199"/>
                </a:lnTo>
                <a:lnTo>
                  <a:pt x="165099" y="1193799"/>
                </a:lnTo>
                <a:lnTo>
                  <a:pt x="126999" y="1181099"/>
                </a:lnTo>
                <a:lnTo>
                  <a:pt x="126999" y="1168399"/>
                </a:lnTo>
                <a:lnTo>
                  <a:pt x="177799" y="1193799"/>
                </a:lnTo>
                <a:lnTo>
                  <a:pt x="215899" y="1206499"/>
                </a:lnTo>
                <a:lnTo>
                  <a:pt x="292099" y="1257299"/>
                </a:lnTo>
                <a:lnTo>
                  <a:pt x="330199" y="1295399"/>
                </a:lnTo>
                <a:lnTo>
                  <a:pt x="380999" y="1371599"/>
                </a:lnTo>
                <a:lnTo>
                  <a:pt x="393699" y="1409699"/>
                </a:lnTo>
                <a:lnTo>
                  <a:pt x="419099" y="1460499"/>
                </a:lnTo>
                <a:lnTo>
                  <a:pt x="571499" y="1460499"/>
                </a:lnTo>
                <a:close/>
              </a:path>
              <a:path w="6096000" h="1587500">
                <a:moveTo>
                  <a:pt x="253999" y="368299"/>
                </a:moveTo>
                <a:lnTo>
                  <a:pt x="177799" y="419099"/>
                </a:lnTo>
                <a:lnTo>
                  <a:pt x="126999" y="431799"/>
                </a:lnTo>
                <a:lnTo>
                  <a:pt x="126999" y="419099"/>
                </a:lnTo>
                <a:lnTo>
                  <a:pt x="165099" y="406399"/>
                </a:lnTo>
                <a:lnTo>
                  <a:pt x="215899" y="380999"/>
                </a:lnTo>
                <a:lnTo>
                  <a:pt x="253999" y="368299"/>
                </a:lnTo>
                <a:close/>
              </a:path>
              <a:path w="6096000" h="1587500">
                <a:moveTo>
                  <a:pt x="355599" y="266699"/>
                </a:moveTo>
                <a:lnTo>
                  <a:pt x="330199" y="304799"/>
                </a:lnTo>
                <a:lnTo>
                  <a:pt x="292099" y="342899"/>
                </a:lnTo>
                <a:lnTo>
                  <a:pt x="253999" y="368299"/>
                </a:lnTo>
                <a:lnTo>
                  <a:pt x="355599" y="266699"/>
                </a:lnTo>
                <a:close/>
              </a:path>
              <a:path w="6096000" h="1587500">
                <a:moveTo>
                  <a:pt x="558799" y="126999"/>
                </a:moveTo>
                <a:lnTo>
                  <a:pt x="558799" y="139699"/>
                </a:lnTo>
                <a:lnTo>
                  <a:pt x="419099" y="139699"/>
                </a:lnTo>
                <a:lnTo>
                  <a:pt x="406399" y="190499"/>
                </a:lnTo>
                <a:lnTo>
                  <a:pt x="355599" y="266699"/>
                </a:lnTo>
                <a:lnTo>
                  <a:pt x="368299" y="228599"/>
                </a:lnTo>
                <a:lnTo>
                  <a:pt x="393699" y="177799"/>
                </a:lnTo>
                <a:lnTo>
                  <a:pt x="406399" y="139699"/>
                </a:lnTo>
                <a:lnTo>
                  <a:pt x="406399" y="126999"/>
                </a:lnTo>
                <a:lnTo>
                  <a:pt x="558799" y="126999"/>
                </a:lnTo>
                <a:close/>
              </a:path>
              <a:path w="6096000" h="1587500">
                <a:moveTo>
                  <a:pt x="5486399" y="126999"/>
                </a:moveTo>
                <a:lnTo>
                  <a:pt x="5486399" y="139699"/>
                </a:lnTo>
                <a:lnTo>
                  <a:pt x="571499" y="139699"/>
                </a:lnTo>
                <a:lnTo>
                  <a:pt x="571499" y="126999"/>
                </a:lnTo>
                <a:lnTo>
                  <a:pt x="5486399" y="126999"/>
                </a:lnTo>
                <a:close/>
              </a:path>
              <a:path w="6096000" h="1587500">
                <a:moveTo>
                  <a:pt x="6095999" y="304799"/>
                </a:moveTo>
                <a:lnTo>
                  <a:pt x="6095999" y="533399"/>
                </a:lnTo>
                <a:lnTo>
                  <a:pt x="6057899" y="533399"/>
                </a:lnTo>
                <a:lnTo>
                  <a:pt x="6057899" y="342899"/>
                </a:lnTo>
                <a:lnTo>
                  <a:pt x="6007099" y="342899"/>
                </a:lnTo>
                <a:lnTo>
                  <a:pt x="5968999" y="330199"/>
                </a:lnTo>
                <a:lnTo>
                  <a:pt x="5918199" y="317499"/>
                </a:lnTo>
                <a:lnTo>
                  <a:pt x="5880099" y="292099"/>
                </a:lnTo>
                <a:lnTo>
                  <a:pt x="5816599" y="228599"/>
                </a:lnTo>
                <a:lnTo>
                  <a:pt x="5791199" y="190499"/>
                </a:lnTo>
                <a:lnTo>
                  <a:pt x="5778499" y="139699"/>
                </a:lnTo>
                <a:lnTo>
                  <a:pt x="5765799" y="101599"/>
                </a:lnTo>
                <a:lnTo>
                  <a:pt x="5753099" y="50799"/>
                </a:lnTo>
                <a:lnTo>
                  <a:pt x="571499" y="50799"/>
                </a:lnTo>
                <a:lnTo>
                  <a:pt x="571499" y="0"/>
                </a:lnTo>
                <a:lnTo>
                  <a:pt x="5803899" y="0"/>
                </a:lnTo>
                <a:lnTo>
                  <a:pt x="5803899" y="88899"/>
                </a:lnTo>
                <a:lnTo>
                  <a:pt x="5816599" y="139699"/>
                </a:lnTo>
                <a:lnTo>
                  <a:pt x="5829299" y="177799"/>
                </a:lnTo>
                <a:lnTo>
                  <a:pt x="5854699" y="215899"/>
                </a:lnTo>
                <a:lnTo>
                  <a:pt x="5968999" y="292099"/>
                </a:lnTo>
                <a:lnTo>
                  <a:pt x="6007099" y="304799"/>
                </a:lnTo>
                <a:lnTo>
                  <a:pt x="6095999" y="304799"/>
                </a:lnTo>
                <a:close/>
              </a:path>
              <a:path w="6096000" h="1587500">
                <a:moveTo>
                  <a:pt x="6095999" y="1079499"/>
                </a:moveTo>
                <a:lnTo>
                  <a:pt x="6095999" y="1295399"/>
                </a:lnTo>
                <a:lnTo>
                  <a:pt x="6057899" y="1295399"/>
                </a:lnTo>
                <a:lnTo>
                  <a:pt x="6007099" y="1308099"/>
                </a:lnTo>
                <a:lnTo>
                  <a:pt x="5968999" y="1308099"/>
                </a:lnTo>
                <a:lnTo>
                  <a:pt x="5892799" y="1358899"/>
                </a:lnTo>
                <a:lnTo>
                  <a:pt x="5829299" y="1422399"/>
                </a:lnTo>
                <a:lnTo>
                  <a:pt x="5816599" y="1473199"/>
                </a:lnTo>
                <a:lnTo>
                  <a:pt x="5803899" y="1511299"/>
                </a:lnTo>
                <a:lnTo>
                  <a:pt x="5803899" y="1587500"/>
                </a:lnTo>
                <a:lnTo>
                  <a:pt x="5499099" y="1587500"/>
                </a:lnTo>
                <a:lnTo>
                  <a:pt x="5499099" y="1549399"/>
                </a:lnTo>
                <a:lnTo>
                  <a:pt x="5753099" y="1549399"/>
                </a:lnTo>
                <a:lnTo>
                  <a:pt x="5765799" y="1498599"/>
                </a:lnTo>
                <a:lnTo>
                  <a:pt x="5778499" y="1460499"/>
                </a:lnTo>
                <a:lnTo>
                  <a:pt x="5791199" y="1409699"/>
                </a:lnTo>
                <a:lnTo>
                  <a:pt x="5816599" y="1371599"/>
                </a:lnTo>
                <a:lnTo>
                  <a:pt x="5880099" y="1308099"/>
                </a:lnTo>
                <a:lnTo>
                  <a:pt x="5918199" y="1295399"/>
                </a:lnTo>
                <a:lnTo>
                  <a:pt x="5968999" y="1269999"/>
                </a:lnTo>
                <a:lnTo>
                  <a:pt x="6007099" y="1257299"/>
                </a:lnTo>
                <a:lnTo>
                  <a:pt x="6057899" y="1257299"/>
                </a:lnTo>
                <a:lnTo>
                  <a:pt x="6057899" y="1079499"/>
                </a:lnTo>
                <a:lnTo>
                  <a:pt x="6095999" y="1079499"/>
                </a:lnTo>
                <a:close/>
              </a:path>
              <a:path w="6096000" h="1587500">
                <a:moveTo>
                  <a:pt x="5676899" y="126999"/>
                </a:moveTo>
                <a:lnTo>
                  <a:pt x="5676899" y="139699"/>
                </a:lnTo>
                <a:lnTo>
                  <a:pt x="5499099" y="139699"/>
                </a:lnTo>
                <a:lnTo>
                  <a:pt x="5499099" y="126999"/>
                </a:lnTo>
                <a:lnTo>
                  <a:pt x="5676899" y="126999"/>
                </a:lnTo>
                <a:close/>
              </a:path>
              <a:path w="6096000" h="1587500">
                <a:moveTo>
                  <a:pt x="5714999" y="1371599"/>
                </a:moveTo>
                <a:lnTo>
                  <a:pt x="5702299" y="1409699"/>
                </a:lnTo>
                <a:lnTo>
                  <a:pt x="5689599" y="1460499"/>
                </a:lnTo>
                <a:lnTo>
                  <a:pt x="5676899" y="1460499"/>
                </a:lnTo>
                <a:lnTo>
                  <a:pt x="5689599" y="1409699"/>
                </a:lnTo>
                <a:lnTo>
                  <a:pt x="5714999" y="1371599"/>
                </a:lnTo>
                <a:close/>
              </a:path>
              <a:path w="6096000" h="1587500">
                <a:moveTo>
                  <a:pt x="5765799" y="304799"/>
                </a:moveTo>
                <a:lnTo>
                  <a:pt x="5727699" y="266699"/>
                </a:lnTo>
                <a:lnTo>
                  <a:pt x="5702299" y="228599"/>
                </a:lnTo>
                <a:lnTo>
                  <a:pt x="5689599" y="190499"/>
                </a:lnTo>
                <a:lnTo>
                  <a:pt x="5676899" y="139699"/>
                </a:lnTo>
                <a:lnTo>
                  <a:pt x="5689599" y="177799"/>
                </a:lnTo>
                <a:lnTo>
                  <a:pt x="5714999" y="228599"/>
                </a:lnTo>
                <a:lnTo>
                  <a:pt x="5765799" y="304799"/>
                </a:lnTo>
                <a:close/>
              </a:path>
              <a:path w="6096000" h="1587500">
                <a:moveTo>
                  <a:pt x="5968999" y="1079499"/>
                </a:moveTo>
                <a:lnTo>
                  <a:pt x="5968999" y="1181099"/>
                </a:lnTo>
                <a:lnTo>
                  <a:pt x="5918199" y="1193799"/>
                </a:lnTo>
                <a:lnTo>
                  <a:pt x="5880099" y="1219199"/>
                </a:lnTo>
                <a:lnTo>
                  <a:pt x="5841999" y="1231899"/>
                </a:lnTo>
                <a:lnTo>
                  <a:pt x="5740399" y="1333499"/>
                </a:lnTo>
                <a:lnTo>
                  <a:pt x="5791199" y="1257299"/>
                </a:lnTo>
                <a:lnTo>
                  <a:pt x="5829299" y="1231899"/>
                </a:lnTo>
                <a:lnTo>
                  <a:pt x="5880099" y="1206499"/>
                </a:lnTo>
                <a:lnTo>
                  <a:pt x="5918199" y="1181099"/>
                </a:lnTo>
                <a:lnTo>
                  <a:pt x="5956299" y="1168399"/>
                </a:lnTo>
                <a:lnTo>
                  <a:pt x="5968999" y="1079499"/>
                </a:lnTo>
                <a:close/>
              </a:path>
              <a:path w="6096000" h="1587500">
                <a:moveTo>
                  <a:pt x="5968999" y="419099"/>
                </a:moveTo>
                <a:lnTo>
                  <a:pt x="5968999" y="533399"/>
                </a:lnTo>
                <a:lnTo>
                  <a:pt x="5956299" y="533399"/>
                </a:lnTo>
                <a:lnTo>
                  <a:pt x="5956299" y="431799"/>
                </a:lnTo>
                <a:lnTo>
                  <a:pt x="5918199" y="419099"/>
                </a:lnTo>
                <a:lnTo>
                  <a:pt x="5867399" y="393699"/>
                </a:lnTo>
                <a:lnTo>
                  <a:pt x="5791199" y="342899"/>
                </a:lnTo>
                <a:lnTo>
                  <a:pt x="5765799" y="304799"/>
                </a:lnTo>
                <a:lnTo>
                  <a:pt x="5803899" y="330199"/>
                </a:lnTo>
                <a:lnTo>
                  <a:pt x="5841999" y="368299"/>
                </a:lnTo>
                <a:lnTo>
                  <a:pt x="5880099" y="393699"/>
                </a:lnTo>
                <a:lnTo>
                  <a:pt x="5918199" y="406399"/>
                </a:lnTo>
                <a:lnTo>
                  <a:pt x="5968999" y="419099"/>
                </a:lnTo>
                <a:close/>
              </a:path>
              <a:path w="6096000" h="1587500">
                <a:moveTo>
                  <a:pt x="5968999" y="533399"/>
                </a:moveTo>
                <a:lnTo>
                  <a:pt x="5968999" y="1079499"/>
                </a:lnTo>
                <a:lnTo>
                  <a:pt x="5956299" y="1079499"/>
                </a:lnTo>
                <a:lnTo>
                  <a:pt x="5956299" y="533399"/>
                </a:lnTo>
                <a:lnTo>
                  <a:pt x="5968999" y="533399"/>
                </a:lnTo>
                <a:close/>
              </a:path>
              <a:path w="6096000" h="1587500">
                <a:moveTo>
                  <a:pt x="6095999" y="546099"/>
                </a:moveTo>
                <a:lnTo>
                  <a:pt x="6095999" y="1066799"/>
                </a:lnTo>
                <a:lnTo>
                  <a:pt x="6057899" y="1066799"/>
                </a:lnTo>
                <a:lnTo>
                  <a:pt x="6057899" y="546099"/>
                </a:lnTo>
                <a:lnTo>
                  <a:pt x="6095999" y="54609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5078" y="5144160"/>
            <a:ext cx="6096000" cy="1587500"/>
          </a:xfrm>
          <a:custGeom>
            <a:avLst/>
            <a:gdLst/>
            <a:ahLst/>
            <a:cxnLst/>
            <a:rect l="l" t="t" r="r" b="b"/>
            <a:pathLst>
              <a:path w="6096000" h="1587500">
                <a:moveTo>
                  <a:pt x="5486399" y="1549399"/>
                </a:moveTo>
                <a:lnTo>
                  <a:pt x="5486399" y="1587499"/>
                </a:lnTo>
                <a:lnTo>
                  <a:pt x="292099" y="1587500"/>
                </a:lnTo>
                <a:lnTo>
                  <a:pt x="292099" y="1562099"/>
                </a:lnTo>
                <a:lnTo>
                  <a:pt x="279399" y="1511299"/>
                </a:lnTo>
                <a:lnTo>
                  <a:pt x="279399" y="1473199"/>
                </a:lnTo>
                <a:lnTo>
                  <a:pt x="228599" y="1396999"/>
                </a:lnTo>
                <a:lnTo>
                  <a:pt x="165099" y="1333499"/>
                </a:lnTo>
                <a:lnTo>
                  <a:pt x="114299" y="1320799"/>
                </a:lnTo>
                <a:lnTo>
                  <a:pt x="76199" y="1308099"/>
                </a:lnTo>
                <a:lnTo>
                  <a:pt x="25399" y="1295399"/>
                </a:lnTo>
                <a:lnTo>
                  <a:pt x="0" y="1295399"/>
                </a:lnTo>
                <a:lnTo>
                  <a:pt x="0" y="546099"/>
                </a:lnTo>
                <a:lnTo>
                  <a:pt x="38099" y="546099"/>
                </a:lnTo>
                <a:lnTo>
                  <a:pt x="38099" y="1257299"/>
                </a:lnTo>
                <a:lnTo>
                  <a:pt x="88899" y="1257299"/>
                </a:lnTo>
                <a:lnTo>
                  <a:pt x="126999" y="1269999"/>
                </a:lnTo>
                <a:lnTo>
                  <a:pt x="241299" y="1346199"/>
                </a:lnTo>
                <a:lnTo>
                  <a:pt x="317499" y="1460499"/>
                </a:lnTo>
                <a:lnTo>
                  <a:pt x="330199" y="1498599"/>
                </a:lnTo>
                <a:lnTo>
                  <a:pt x="330199" y="1549399"/>
                </a:lnTo>
                <a:lnTo>
                  <a:pt x="5486399" y="1549399"/>
                </a:lnTo>
                <a:close/>
              </a:path>
              <a:path w="6096000" h="1587500">
                <a:moveTo>
                  <a:pt x="558799" y="0"/>
                </a:moveTo>
                <a:lnTo>
                  <a:pt x="558799" y="50799"/>
                </a:lnTo>
                <a:lnTo>
                  <a:pt x="330199" y="50799"/>
                </a:lnTo>
                <a:lnTo>
                  <a:pt x="330199" y="101599"/>
                </a:lnTo>
                <a:lnTo>
                  <a:pt x="317499" y="139699"/>
                </a:lnTo>
                <a:lnTo>
                  <a:pt x="279399" y="228599"/>
                </a:lnTo>
                <a:lnTo>
                  <a:pt x="241299" y="253999"/>
                </a:lnTo>
                <a:lnTo>
                  <a:pt x="215899" y="292099"/>
                </a:lnTo>
                <a:lnTo>
                  <a:pt x="177799" y="317499"/>
                </a:lnTo>
                <a:lnTo>
                  <a:pt x="126999" y="330199"/>
                </a:lnTo>
                <a:lnTo>
                  <a:pt x="88899" y="342899"/>
                </a:lnTo>
                <a:lnTo>
                  <a:pt x="38099" y="342899"/>
                </a:lnTo>
                <a:lnTo>
                  <a:pt x="38099" y="533399"/>
                </a:lnTo>
                <a:lnTo>
                  <a:pt x="0" y="533399"/>
                </a:lnTo>
                <a:lnTo>
                  <a:pt x="0" y="304799"/>
                </a:lnTo>
                <a:lnTo>
                  <a:pt x="76199" y="304799"/>
                </a:lnTo>
                <a:lnTo>
                  <a:pt x="114299" y="292099"/>
                </a:lnTo>
                <a:lnTo>
                  <a:pt x="165099" y="266699"/>
                </a:lnTo>
                <a:lnTo>
                  <a:pt x="203199" y="241299"/>
                </a:lnTo>
                <a:lnTo>
                  <a:pt x="279399" y="139699"/>
                </a:lnTo>
                <a:lnTo>
                  <a:pt x="292099" y="88899"/>
                </a:lnTo>
                <a:lnTo>
                  <a:pt x="292099" y="0"/>
                </a:lnTo>
                <a:lnTo>
                  <a:pt x="558799" y="0"/>
                </a:lnTo>
                <a:close/>
              </a:path>
              <a:path w="6096000" h="1587500">
                <a:moveTo>
                  <a:pt x="571499" y="1460499"/>
                </a:moveTo>
                <a:lnTo>
                  <a:pt x="571499" y="1473199"/>
                </a:lnTo>
                <a:lnTo>
                  <a:pt x="406399" y="1473199"/>
                </a:lnTo>
                <a:lnTo>
                  <a:pt x="406399" y="1460499"/>
                </a:lnTo>
                <a:lnTo>
                  <a:pt x="393699" y="1422399"/>
                </a:lnTo>
                <a:lnTo>
                  <a:pt x="368299" y="1371599"/>
                </a:lnTo>
                <a:lnTo>
                  <a:pt x="317499" y="1295399"/>
                </a:lnTo>
                <a:lnTo>
                  <a:pt x="215899" y="1219199"/>
                </a:lnTo>
                <a:lnTo>
                  <a:pt x="165099" y="1193799"/>
                </a:lnTo>
                <a:lnTo>
                  <a:pt x="126999" y="1181099"/>
                </a:lnTo>
                <a:lnTo>
                  <a:pt x="126999" y="1168399"/>
                </a:lnTo>
                <a:lnTo>
                  <a:pt x="177799" y="1193799"/>
                </a:lnTo>
                <a:lnTo>
                  <a:pt x="215899" y="1206499"/>
                </a:lnTo>
                <a:lnTo>
                  <a:pt x="292099" y="1257299"/>
                </a:lnTo>
                <a:lnTo>
                  <a:pt x="330199" y="1295399"/>
                </a:lnTo>
                <a:lnTo>
                  <a:pt x="380999" y="1371599"/>
                </a:lnTo>
                <a:lnTo>
                  <a:pt x="393699" y="1409699"/>
                </a:lnTo>
                <a:lnTo>
                  <a:pt x="419099" y="1460499"/>
                </a:lnTo>
                <a:lnTo>
                  <a:pt x="571499" y="1460499"/>
                </a:lnTo>
                <a:close/>
              </a:path>
              <a:path w="6096000" h="1587500">
                <a:moveTo>
                  <a:pt x="253999" y="368299"/>
                </a:moveTo>
                <a:lnTo>
                  <a:pt x="177799" y="419099"/>
                </a:lnTo>
                <a:lnTo>
                  <a:pt x="126999" y="431799"/>
                </a:lnTo>
                <a:lnTo>
                  <a:pt x="126999" y="419099"/>
                </a:lnTo>
                <a:lnTo>
                  <a:pt x="165099" y="406399"/>
                </a:lnTo>
                <a:lnTo>
                  <a:pt x="215899" y="380999"/>
                </a:lnTo>
                <a:lnTo>
                  <a:pt x="253999" y="368299"/>
                </a:lnTo>
                <a:close/>
              </a:path>
              <a:path w="6096000" h="1587500">
                <a:moveTo>
                  <a:pt x="355599" y="266699"/>
                </a:moveTo>
                <a:lnTo>
                  <a:pt x="330199" y="304799"/>
                </a:lnTo>
                <a:lnTo>
                  <a:pt x="292099" y="342899"/>
                </a:lnTo>
                <a:lnTo>
                  <a:pt x="253999" y="368299"/>
                </a:lnTo>
                <a:lnTo>
                  <a:pt x="355599" y="266699"/>
                </a:lnTo>
                <a:close/>
              </a:path>
              <a:path w="6096000" h="1587500">
                <a:moveTo>
                  <a:pt x="558799" y="126999"/>
                </a:moveTo>
                <a:lnTo>
                  <a:pt x="558799" y="139699"/>
                </a:lnTo>
                <a:lnTo>
                  <a:pt x="419099" y="139699"/>
                </a:lnTo>
                <a:lnTo>
                  <a:pt x="406399" y="190499"/>
                </a:lnTo>
                <a:lnTo>
                  <a:pt x="355599" y="266699"/>
                </a:lnTo>
                <a:lnTo>
                  <a:pt x="368299" y="228599"/>
                </a:lnTo>
                <a:lnTo>
                  <a:pt x="393699" y="177799"/>
                </a:lnTo>
                <a:lnTo>
                  <a:pt x="406399" y="139699"/>
                </a:lnTo>
                <a:lnTo>
                  <a:pt x="406399" y="126999"/>
                </a:lnTo>
                <a:lnTo>
                  <a:pt x="558799" y="126999"/>
                </a:lnTo>
                <a:close/>
              </a:path>
              <a:path w="6096000" h="1587500">
                <a:moveTo>
                  <a:pt x="5486399" y="126999"/>
                </a:moveTo>
                <a:lnTo>
                  <a:pt x="5486399" y="139699"/>
                </a:lnTo>
                <a:lnTo>
                  <a:pt x="571499" y="139699"/>
                </a:lnTo>
                <a:lnTo>
                  <a:pt x="571499" y="126999"/>
                </a:lnTo>
                <a:lnTo>
                  <a:pt x="5486399" y="126999"/>
                </a:lnTo>
                <a:close/>
              </a:path>
              <a:path w="6096000" h="1587500">
                <a:moveTo>
                  <a:pt x="6095999" y="304799"/>
                </a:moveTo>
                <a:lnTo>
                  <a:pt x="6095999" y="533399"/>
                </a:lnTo>
                <a:lnTo>
                  <a:pt x="6057899" y="533399"/>
                </a:lnTo>
                <a:lnTo>
                  <a:pt x="6057899" y="342899"/>
                </a:lnTo>
                <a:lnTo>
                  <a:pt x="6007099" y="342899"/>
                </a:lnTo>
                <a:lnTo>
                  <a:pt x="5968999" y="330199"/>
                </a:lnTo>
                <a:lnTo>
                  <a:pt x="5918199" y="317499"/>
                </a:lnTo>
                <a:lnTo>
                  <a:pt x="5880099" y="292099"/>
                </a:lnTo>
                <a:lnTo>
                  <a:pt x="5816599" y="228599"/>
                </a:lnTo>
                <a:lnTo>
                  <a:pt x="5791199" y="190499"/>
                </a:lnTo>
                <a:lnTo>
                  <a:pt x="5778499" y="139699"/>
                </a:lnTo>
                <a:lnTo>
                  <a:pt x="5765799" y="101599"/>
                </a:lnTo>
                <a:lnTo>
                  <a:pt x="5753099" y="50799"/>
                </a:lnTo>
                <a:lnTo>
                  <a:pt x="571499" y="50799"/>
                </a:lnTo>
                <a:lnTo>
                  <a:pt x="571499" y="0"/>
                </a:lnTo>
                <a:lnTo>
                  <a:pt x="5803899" y="0"/>
                </a:lnTo>
                <a:lnTo>
                  <a:pt x="5803899" y="88899"/>
                </a:lnTo>
                <a:lnTo>
                  <a:pt x="5816599" y="139699"/>
                </a:lnTo>
                <a:lnTo>
                  <a:pt x="5829299" y="177799"/>
                </a:lnTo>
                <a:lnTo>
                  <a:pt x="5854699" y="215899"/>
                </a:lnTo>
                <a:lnTo>
                  <a:pt x="5968999" y="292099"/>
                </a:lnTo>
                <a:lnTo>
                  <a:pt x="6007099" y="304799"/>
                </a:lnTo>
                <a:lnTo>
                  <a:pt x="6095999" y="304799"/>
                </a:lnTo>
                <a:close/>
              </a:path>
              <a:path w="6096000" h="1587500">
                <a:moveTo>
                  <a:pt x="6095999" y="1079499"/>
                </a:moveTo>
                <a:lnTo>
                  <a:pt x="6095999" y="1295399"/>
                </a:lnTo>
                <a:lnTo>
                  <a:pt x="6057899" y="1295399"/>
                </a:lnTo>
                <a:lnTo>
                  <a:pt x="6007099" y="1308099"/>
                </a:lnTo>
                <a:lnTo>
                  <a:pt x="5968999" y="1308099"/>
                </a:lnTo>
                <a:lnTo>
                  <a:pt x="5892799" y="1358899"/>
                </a:lnTo>
                <a:lnTo>
                  <a:pt x="5829299" y="1422399"/>
                </a:lnTo>
                <a:lnTo>
                  <a:pt x="5816599" y="1473199"/>
                </a:lnTo>
                <a:lnTo>
                  <a:pt x="5803899" y="1511299"/>
                </a:lnTo>
                <a:lnTo>
                  <a:pt x="5803899" y="1587500"/>
                </a:lnTo>
                <a:lnTo>
                  <a:pt x="5499099" y="1587500"/>
                </a:lnTo>
                <a:lnTo>
                  <a:pt x="5499099" y="1549399"/>
                </a:lnTo>
                <a:lnTo>
                  <a:pt x="5753099" y="1549399"/>
                </a:lnTo>
                <a:lnTo>
                  <a:pt x="5765799" y="1498599"/>
                </a:lnTo>
                <a:lnTo>
                  <a:pt x="5778499" y="1460499"/>
                </a:lnTo>
                <a:lnTo>
                  <a:pt x="5791199" y="1409699"/>
                </a:lnTo>
                <a:lnTo>
                  <a:pt x="5816599" y="1371599"/>
                </a:lnTo>
                <a:lnTo>
                  <a:pt x="5880099" y="1308099"/>
                </a:lnTo>
                <a:lnTo>
                  <a:pt x="5918199" y="1295399"/>
                </a:lnTo>
                <a:lnTo>
                  <a:pt x="5968999" y="1269999"/>
                </a:lnTo>
                <a:lnTo>
                  <a:pt x="6007099" y="1257299"/>
                </a:lnTo>
                <a:lnTo>
                  <a:pt x="6057899" y="1257299"/>
                </a:lnTo>
                <a:lnTo>
                  <a:pt x="6057899" y="1079499"/>
                </a:lnTo>
                <a:lnTo>
                  <a:pt x="6095999" y="1079499"/>
                </a:lnTo>
                <a:close/>
              </a:path>
              <a:path w="6096000" h="1587500">
                <a:moveTo>
                  <a:pt x="5676899" y="126999"/>
                </a:moveTo>
                <a:lnTo>
                  <a:pt x="5676899" y="139699"/>
                </a:lnTo>
                <a:lnTo>
                  <a:pt x="5499099" y="139699"/>
                </a:lnTo>
                <a:lnTo>
                  <a:pt x="5499099" y="126999"/>
                </a:lnTo>
                <a:lnTo>
                  <a:pt x="5676899" y="126999"/>
                </a:lnTo>
                <a:close/>
              </a:path>
              <a:path w="6096000" h="1587500">
                <a:moveTo>
                  <a:pt x="5714999" y="1371599"/>
                </a:moveTo>
                <a:lnTo>
                  <a:pt x="5702299" y="1409699"/>
                </a:lnTo>
                <a:lnTo>
                  <a:pt x="5689599" y="1460499"/>
                </a:lnTo>
                <a:lnTo>
                  <a:pt x="5676899" y="1460499"/>
                </a:lnTo>
                <a:lnTo>
                  <a:pt x="5689599" y="1409699"/>
                </a:lnTo>
                <a:lnTo>
                  <a:pt x="5714999" y="1371599"/>
                </a:lnTo>
                <a:close/>
              </a:path>
              <a:path w="6096000" h="1587500">
                <a:moveTo>
                  <a:pt x="5765799" y="304799"/>
                </a:moveTo>
                <a:lnTo>
                  <a:pt x="5727699" y="266699"/>
                </a:lnTo>
                <a:lnTo>
                  <a:pt x="5702299" y="228599"/>
                </a:lnTo>
                <a:lnTo>
                  <a:pt x="5689599" y="190499"/>
                </a:lnTo>
                <a:lnTo>
                  <a:pt x="5676899" y="139699"/>
                </a:lnTo>
                <a:lnTo>
                  <a:pt x="5689599" y="177799"/>
                </a:lnTo>
                <a:lnTo>
                  <a:pt x="5714999" y="228599"/>
                </a:lnTo>
                <a:lnTo>
                  <a:pt x="5765799" y="304799"/>
                </a:lnTo>
                <a:close/>
              </a:path>
              <a:path w="6096000" h="1587500">
                <a:moveTo>
                  <a:pt x="5968999" y="1079499"/>
                </a:moveTo>
                <a:lnTo>
                  <a:pt x="5968999" y="1181099"/>
                </a:lnTo>
                <a:lnTo>
                  <a:pt x="5918199" y="1193799"/>
                </a:lnTo>
                <a:lnTo>
                  <a:pt x="5880099" y="1219199"/>
                </a:lnTo>
                <a:lnTo>
                  <a:pt x="5841999" y="1231899"/>
                </a:lnTo>
                <a:lnTo>
                  <a:pt x="5740399" y="1333499"/>
                </a:lnTo>
                <a:lnTo>
                  <a:pt x="5791199" y="1257299"/>
                </a:lnTo>
                <a:lnTo>
                  <a:pt x="5829299" y="1231899"/>
                </a:lnTo>
                <a:lnTo>
                  <a:pt x="5880099" y="1206499"/>
                </a:lnTo>
                <a:lnTo>
                  <a:pt x="5918199" y="1181099"/>
                </a:lnTo>
                <a:lnTo>
                  <a:pt x="5956299" y="1168399"/>
                </a:lnTo>
                <a:lnTo>
                  <a:pt x="5968999" y="1079499"/>
                </a:lnTo>
                <a:close/>
              </a:path>
              <a:path w="6096000" h="1587500">
                <a:moveTo>
                  <a:pt x="5968999" y="419099"/>
                </a:moveTo>
                <a:lnTo>
                  <a:pt x="5968999" y="533399"/>
                </a:lnTo>
                <a:lnTo>
                  <a:pt x="5956299" y="533399"/>
                </a:lnTo>
                <a:lnTo>
                  <a:pt x="5956299" y="431799"/>
                </a:lnTo>
                <a:lnTo>
                  <a:pt x="5918199" y="419099"/>
                </a:lnTo>
                <a:lnTo>
                  <a:pt x="5867399" y="393699"/>
                </a:lnTo>
                <a:lnTo>
                  <a:pt x="5791199" y="342899"/>
                </a:lnTo>
                <a:lnTo>
                  <a:pt x="5765799" y="304799"/>
                </a:lnTo>
                <a:lnTo>
                  <a:pt x="5803899" y="330199"/>
                </a:lnTo>
                <a:lnTo>
                  <a:pt x="5841999" y="368299"/>
                </a:lnTo>
                <a:lnTo>
                  <a:pt x="5880099" y="393699"/>
                </a:lnTo>
                <a:lnTo>
                  <a:pt x="5918199" y="406399"/>
                </a:lnTo>
                <a:lnTo>
                  <a:pt x="5968999" y="419099"/>
                </a:lnTo>
                <a:close/>
              </a:path>
              <a:path w="6096000" h="1587500">
                <a:moveTo>
                  <a:pt x="5968999" y="533399"/>
                </a:moveTo>
                <a:lnTo>
                  <a:pt x="5968999" y="1079499"/>
                </a:lnTo>
                <a:lnTo>
                  <a:pt x="5956299" y="1079499"/>
                </a:lnTo>
                <a:lnTo>
                  <a:pt x="5956299" y="533399"/>
                </a:lnTo>
                <a:lnTo>
                  <a:pt x="5968999" y="533399"/>
                </a:lnTo>
                <a:close/>
              </a:path>
              <a:path w="6096000" h="1587500">
                <a:moveTo>
                  <a:pt x="6095999" y="546099"/>
                </a:moveTo>
                <a:lnTo>
                  <a:pt x="6095999" y="1066799"/>
                </a:lnTo>
                <a:lnTo>
                  <a:pt x="6057899" y="1066799"/>
                </a:lnTo>
                <a:lnTo>
                  <a:pt x="6057899" y="546099"/>
                </a:lnTo>
                <a:lnTo>
                  <a:pt x="6095999" y="54609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23203" y="7905282"/>
            <a:ext cx="6096000" cy="1587500"/>
          </a:xfrm>
          <a:custGeom>
            <a:avLst/>
            <a:gdLst/>
            <a:ahLst/>
            <a:cxnLst/>
            <a:rect l="l" t="t" r="r" b="b"/>
            <a:pathLst>
              <a:path w="6096000" h="1587500">
                <a:moveTo>
                  <a:pt x="5486399" y="1549399"/>
                </a:moveTo>
                <a:lnTo>
                  <a:pt x="5486399" y="1587499"/>
                </a:lnTo>
                <a:lnTo>
                  <a:pt x="292099" y="1587500"/>
                </a:lnTo>
                <a:lnTo>
                  <a:pt x="292099" y="1562099"/>
                </a:lnTo>
                <a:lnTo>
                  <a:pt x="279399" y="1511299"/>
                </a:lnTo>
                <a:lnTo>
                  <a:pt x="279399" y="1473199"/>
                </a:lnTo>
                <a:lnTo>
                  <a:pt x="228599" y="1396999"/>
                </a:lnTo>
                <a:lnTo>
                  <a:pt x="165099" y="1333499"/>
                </a:lnTo>
                <a:lnTo>
                  <a:pt x="114299" y="1320799"/>
                </a:lnTo>
                <a:lnTo>
                  <a:pt x="76199" y="1308099"/>
                </a:lnTo>
                <a:lnTo>
                  <a:pt x="25399" y="1295399"/>
                </a:lnTo>
                <a:lnTo>
                  <a:pt x="0" y="1295399"/>
                </a:lnTo>
                <a:lnTo>
                  <a:pt x="0" y="546099"/>
                </a:lnTo>
                <a:lnTo>
                  <a:pt x="38099" y="546099"/>
                </a:lnTo>
                <a:lnTo>
                  <a:pt x="38099" y="1257299"/>
                </a:lnTo>
                <a:lnTo>
                  <a:pt x="88899" y="1257299"/>
                </a:lnTo>
                <a:lnTo>
                  <a:pt x="126999" y="1269999"/>
                </a:lnTo>
                <a:lnTo>
                  <a:pt x="241299" y="1346199"/>
                </a:lnTo>
                <a:lnTo>
                  <a:pt x="317499" y="1460499"/>
                </a:lnTo>
                <a:lnTo>
                  <a:pt x="330199" y="1498599"/>
                </a:lnTo>
                <a:lnTo>
                  <a:pt x="330199" y="1549399"/>
                </a:lnTo>
                <a:lnTo>
                  <a:pt x="5486399" y="1549399"/>
                </a:lnTo>
                <a:close/>
              </a:path>
              <a:path w="6096000" h="1587500">
                <a:moveTo>
                  <a:pt x="558799" y="0"/>
                </a:moveTo>
                <a:lnTo>
                  <a:pt x="558799" y="50799"/>
                </a:lnTo>
                <a:lnTo>
                  <a:pt x="330199" y="50799"/>
                </a:lnTo>
                <a:lnTo>
                  <a:pt x="330199" y="101599"/>
                </a:lnTo>
                <a:lnTo>
                  <a:pt x="317499" y="139699"/>
                </a:lnTo>
                <a:lnTo>
                  <a:pt x="279399" y="228599"/>
                </a:lnTo>
                <a:lnTo>
                  <a:pt x="241299" y="253999"/>
                </a:lnTo>
                <a:lnTo>
                  <a:pt x="215899" y="292099"/>
                </a:lnTo>
                <a:lnTo>
                  <a:pt x="177799" y="317499"/>
                </a:lnTo>
                <a:lnTo>
                  <a:pt x="126999" y="330199"/>
                </a:lnTo>
                <a:lnTo>
                  <a:pt x="88899" y="342899"/>
                </a:lnTo>
                <a:lnTo>
                  <a:pt x="38099" y="342899"/>
                </a:lnTo>
                <a:lnTo>
                  <a:pt x="38099" y="533399"/>
                </a:lnTo>
                <a:lnTo>
                  <a:pt x="0" y="533399"/>
                </a:lnTo>
                <a:lnTo>
                  <a:pt x="0" y="304799"/>
                </a:lnTo>
                <a:lnTo>
                  <a:pt x="76199" y="304799"/>
                </a:lnTo>
                <a:lnTo>
                  <a:pt x="114299" y="292099"/>
                </a:lnTo>
                <a:lnTo>
                  <a:pt x="165099" y="266699"/>
                </a:lnTo>
                <a:lnTo>
                  <a:pt x="203199" y="241299"/>
                </a:lnTo>
                <a:lnTo>
                  <a:pt x="279399" y="139699"/>
                </a:lnTo>
                <a:lnTo>
                  <a:pt x="292099" y="88899"/>
                </a:lnTo>
                <a:lnTo>
                  <a:pt x="292099" y="0"/>
                </a:lnTo>
                <a:lnTo>
                  <a:pt x="558799" y="0"/>
                </a:lnTo>
                <a:close/>
              </a:path>
              <a:path w="6096000" h="1587500">
                <a:moveTo>
                  <a:pt x="571499" y="1460499"/>
                </a:moveTo>
                <a:lnTo>
                  <a:pt x="571499" y="1473199"/>
                </a:lnTo>
                <a:lnTo>
                  <a:pt x="406399" y="1473199"/>
                </a:lnTo>
                <a:lnTo>
                  <a:pt x="406399" y="1460499"/>
                </a:lnTo>
                <a:lnTo>
                  <a:pt x="393699" y="1422399"/>
                </a:lnTo>
                <a:lnTo>
                  <a:pt x="368299" y="1371599"/>
                </a:lnTo>
                <a:lnTo>
                  <a:pt x="317499" y="1295399"/>
                </a:lnTo>
                <a:lnTo>
                  <a:pt x="215899" y="1219199"/>
                </a:lnTo>
                <a:lnTo>
                  <a:pt x="165099" y="1193799"/>
                </a:lnTo>
                <a:lnTo>
                  <a:pt x="126999" y="1181099"/>
                </a:lnTo>
                <a:lnTo>
                  <a:pt x="126999" y="1168399"/>
                </a:lnTo>
                <a:lnTo>
                  <a:pt x="177799" y="1193799"/>
                </a:lnTo>
                <a:lnTo>
                  <a:pt x="215899" y="1206499"/>
                </a:lnTo>
                <a:lnTo>
                  <a:pt x="292099" y="1257299"/>
                </a:lnTo>
                <a:lnTo>
                  <a:pt x="330199" y="1295399"/>
                </a:lnTo>
                <a:lnTo>
                  <a:pt x="380999" y="1371599"/>
                </a:lnTo>
                <a:lnTo>
                  <a:pt x="393699" y="1409699"/>
                </a:lnTo>
                <a:lnTo>
                  <a:pt x="419099" y="1460499"/>
                </a:lnTo>
                <a:lnTo>
                  <a:pt x="571499" y="1460499"/>
                </a:lnTo>
                <a:close/>
              </a:path>
              <a:path w="6096000" h="1587500">
                <a:moveTo>
                  <a:pt x="253999" y="368299"/>
                </a:moveTo>
                <a:lnTo>
                  <a:pt x="177799" y="419099"/>
                </a:lnTo>
                <a:lnTo>
                  <a:pt x="126999" y="431799"/>
                </a:lnTo>
                <a:lnTo>
                  <a:pt x="126999" y="419099"/>
                </a:lnTo>
                <a:lnTo>
                  <a:pt x="165099" y="406399"/>
                </a:lnTo>
                <a:lnTo>
                  <a:pt x="215899" y="380999"/>
                </a:lnTo>
                <a:lnTo>
                  <a:pt x="253999" y="368299"/>
                </a:lnTo>
                <a:close/>
              </a:path>
              <a:path w="6096000" h="1587500">
                <a:moveTo>
                  <a:pt x="355599" y="266699"/>
                </a:moveTo>
                <a:lnTo>
                  <a:pt x="330199" y="304799"/>
                </a:lnTo>
                <a:lnTo>
                  <a:pt x="292099" y="342899"/>
                </a:lnTo>
                <a:lnTo>
                  <a:pt x="253999" y="368299"/>
                </a:lnTo>
                <a:lnTo>
                  <a:pt x="355599" y="266699"/>
                </a:lnTo>
                <a:close/>
              </a:path>
              <a:path w="6096000" h="1587500">
                <a:moveTo>
                  <a:pt x="558799" y="126999"/>
                </a:moveTo>
                <a:lnTo>
                  <a:pt x="558799" y="139699"/>
                </a:lnTo>
                <a:lnTo>
                  <a:pt x="419099" y="139699"/>
                </a:lnTo>
                <a:lnTo>
                  <a:pt x="406399" y="190499"/>
                </a:lnTo>
                <a:lnTo>
                  <a:pt x="355599" y="266699"/>
                </a:lnTo>
                <a:lnTo>
                  <a:pt x="368299" y="228599"/>
                </a:lnTo>
                <a:lnTo>
                  <a:pt x="393699" y="177799"/>
                </a:lnTo>
                <a:lnTo>
                  <a:pt x="406399" y="139699"/>
                </a:lnTo>
                <a:lnTo>
                  <a:pt x="406399" y="126999"/>
                </a:lnTo>
                <a:lnTo>
                  <a:pt x="558799" y="126999"/>
                </a:lnTo>
                <a:close/>
              </a:path>
              <a:path w="6096000" h="1587500">
                <a:moveTo>
                  <a:pt x="5486399" y="126999"/>
                </a:moveTo>
                <a:lnTo>
                  <a:pt x="5486399" y="139699"/>
                </a:lnTo>
                <a:lnTo>
                  <a:pt x="571499" y="139699"/>
                </a:lnTo>
                <a:lnTo>
                  <a:pt x="571499" y="126999"/>
                </a:lnTo>
                <a:lnTo>
                  <a:pt x="5486399" y="126999"/>
                </a:lnTo>
                <a:close/>
              </a:path>
              <a:path w="6096000" h="1587500">
                <a:moveTo>
                  <a:pt x="6095999" y="304799"/>
                </a:moveTo>
                <a:lnTo>
                  <a:pt x="6095999" y="533399"/>
                </a:lnTo>
                <a:lnTo>
                  <a:pt x="6057899" y="533399"/>
                </a:lnTo>
                <a:lnTo>
                  <a:pt x="6057899" y="342899"/>
                </a:lnTo>
                <a:lnTo>
                  <a:pt x="6007099" y="342899"/>
                </a:lnTo>
                <a:lnTo>
                  <a:pt x="5968999" y="330199"/>
                </a:lnTo>
                <a:lnTo>
                  <a:pt x="5918199" y="317499"/>
                </a:lnTo>
                <a:lnTo>
                  <a:pt x="5880099" y="292099"/>
                </a:lnTo>
                <a:lnTo>
                  <a:pt x="5816599" y="228599"/>
                </a:lnTo>
                <a:lnTo>
                  <a:pt x="5791199" y="190499"/>
                </a:lnTo>
                <a:lnTo>
                  <a:pt x="5778499" y="139699"/>
                </a:lnTo>
                <a:lnTo>
                  <a:pt x="5765799" y="101599"/>
                </a:lnTo>
                <a:lnTo>
                  <a:pt x="5753099" y="50799"/>
                </a:lnTo>
                <a:lnTo>
                  <a:pt x="571499" y="50799"/>
                </a:lnTo>
                <a:lnTo>
                  <a:pt x="571499" y="0"/>
                </a:lnTo>
                <a:lnTo>
                  <a:pt x="5803899" y="0"/>
                </a:lnTo>
                <a:lnTo>
                  <a:pt x="5803899" y="88899"/>
                </a:lnTo>
                <a:lnTo>
                  <a:pt x="5816599" y="139699"/>
                </a:lnTo>
                <a:lnTo>
                  <a:pt x="5829299" y="177799"/>
                </a:lnTo>
                <a:lnTo>
                  <a:pt x="5854699" y="215899"/>
                </a:lnTo>
                <a:lnTo>
                  <a:pt x="5968999" y="292099"/>
                </a:lnTo>
                <a:lnTo>
                  <a:pt x="6007099" y="304799"/>
                </a:lnTo>
                <a:lnTo>
                  <a:pt x="6095999" y="304799"/>
                </a:lnTo>
                <a:close/>
              </a:path>
              <a:path w="6096000" h="1587500">
                <a:moveTo>
                  <a:pt x="6095999" y="1079499"/>
                </a:moveTo>
                <a:lnTo>
                  <a:pt x="6095999" y="1295399"/>
                </a:lnTo>
                <a:lnTo>
                  <a:pt x="6057899" y="1295399"/>
                </a:lnTo>
                <a:lnTo>
                  <a:pt x="6007099" y="1308099"/>
                </a:lnTo>
                <a:lnTo>
                  <a:pt x="5968999" y="1308099"/>
                </a:lnTo>
                <a:lnTo>
                  <a:pt x="5892799" y="1358899"/>
                </a:lnTo>
                <a:lnTo>
                  <a:pt x="5829299" y="1422399"/>
                </a:lnTo>
                <a:lnTo>
                  <a:pt x="5816599" y="1473199"/>
                </a:lnTo>
                <a:lnTo>
                  <a:pt x="5803899" y="1511299"/>
                </a:lnTo>
                <a:lnTo>
                  <a:pt x="5803899" y="1587500"/>
                </a:lnTo>
                <a:lnTo>
                  <a:pt x="5499099" y="1587500"/>
                </a:lnTo>
                <a:lnTo>
                  <a:pt x="5499099" y="1549399"/>
                </a:lnTo>
                <a:lnTo>
                  <a:pt x="5753099" y="1549399"/>
                </a:lnTo>
                <a:lnTo>
                  <a:pt x="5765799" y="1498599"/>
                </a:lnTo>
                <a:lnTo>
                  <a:pt x="5778499" y="1460499"/>
                </a:lnTo>
                <a:lnTo>
                  <a:pt x="5791199" y="1409699"/>
                </a:lnTo>
                <a:lnTo>
                  <a:pt x="5816599" y="1371599"/>
                </a:lnTo>
                <a:lnTo>
                  <a:pt x="5880099" y="1308099"/>
                </a:lnTo>
                <a:lnTo>
                  <a:pt x="5918199" y="1295399"/>
                </a:lnTo>
                <a:lnTo>
                  <a:pt x="5968999" y="1269999"/>
                </a:lnTo>
                <a:lnTo>
                  <a:pt x="6007099" y="1257299"/>
                </a:lnTo>
                <a:lnTo>
                  <a:pt x="6057899" y="1257299"/>
                </a:lnTo>
                <a:lnTo>
                  <a:pt x="6057899" y="1079499"/>
                </a:lnTo>
                <a:lnTo>
                  <a:pt x="6095999" y="1079499"/>
                </a:lnTo>
                <a:close/>
              </a:path>
              <a:path w="6096000" h="1587500">
                <a:moveTo>
                  <a:pt x="5676899" y="126999"/>
                </a:moveTo>
                <a:lnTo>
                  <a:pt x="5676899" y="139699"/>
                </a:lnTo>
                <a:lnTo>
                  <a:pt x="5499099" y="139699"/>
                </a:lnTo>
                <a:lnTo>
                  <a:pt x="5499099" y="126999"/>
                </a:lnTo>
                <a:lnTo>
                  <a:pt x="5676899" y="126999"/>
                </a:lnTo>
                <a:close/>
              </a:path>
              <a:path w="6096000" h="1587500">
                <a:moveTo>
                  <a:pt x="5714999" y="1371599"/>
                </a:moveTo>
                <a:lnTo>
                  <a:pt x="5702299" y="1409699"/>
                </a:lnTo>
                <a:lnTo>
                  <a:pt x="5689599" y="1460499"/>
                </a:lnTo>
                <a:lnTo>
                  <a:pt x="5676899" y="1460499"/>
                </a:lnTo>
                <a:lnTo>
                  <a:pt x="5689599" y="1409699"/>
                </a:lnTo>
                <a:lnTo>
                  <a:pt x="5714999" y="1371599"/>
                </a:lnTo>
                <a:close/>
              </a:path>
              <a:path w="6096000" h="1587500">
                <a:moveTo>
                  <a:pt x="5765799" y="304799"/>
                </a:moveTo>
                <a:lnTo>
                  <a:pt x="5727699" y="266699"/>
                </a:lnTo>
                <a:lnTo>
                  <a:pt x="5702299" y="228599"/>
                </a:lnTo>
                <a:lnTo>
                  <a:pt x="5689599" y="190499"/>
                </a:lnTo>
                <a:lnTo>
                  <a:pt x="5676899" y="139699"/>
                </a:lnTo>
                <a:lnTo>
                  <a:pt x="5689599" y="177799"/>
                </a:lnTo>
                <a:lnTo>
                  <a:pt x="5714999" y="228599"/>
                </a:lnTo>
                <a:lnTo>
                  <a:pt x="5765799" y="304799"/>
                </a:lnTo>
                <a:close/>
              </a:path>
              <a:path w="6096000" h="1587500">
                <a:moveTo>
                  <a:pt x="5968999" y="1079499"/>
                </a:moveTo>
                <a:lnTo>
                  <a:pt x="5968999" y="1181099"/>
                </a:lnTo>
                <a:lnTo>
                  <a:pt x="5918199" y="1193799"/>
                </a:lnTo>
                <a:lnTo>
                  <a:pt x="5880099" y="1219199"/>
                </a:lnTo>
                <a:lnTo>
                  <a:pt x="5841999" y="1231899"/>
                </a:lnTo>
                <a:lnTo>
                  <a:pt x="5740399" y="1333499"/>
                </a:lnTo>
                <a:lnTo>
                  <a:pt x="5791199" y="1257299"/>
                </a:lnTo>
                <a:lnTo>
                  <a:pt x="5829299" y="1231899"/>
                </a:lnTo>
                <a:lnTo>
                  <a:pt x="5880099" y="1206499"/>
                </a:lnTo>
                <a:lnTo>
                  <a:pt x="5918199" y="1181099"/>
                </a:lnTo>
                <a:lnTo>
                  <a:pt x="5956299" y="1168399"/>
                </a:lnTo>
                <a:lnTo>
                  <a:pt x="5968999" y="1079499"/>
                </a:lnTo>
                <a:close/>
              </a:path>
              <a:path w="6096000" h="1587500">
                <a:moveTo>
                  <a:pt x="5968999" y="419099"/>
                </a:moveTo>
                <a:lnTo>
                  <a:pt x="5968999" y="533399"/>
                </a:lnTo>
                <a:lnTo>
                  <a:pt x="5956299" y="533399"/>
                </a:lnTo>
                <a:lnTo>
                  <a:pt x="5956299" y="431799"/>
                </a:lnTo>
                <a:lnTo>
                  <a:pt x="5918199" y="419099"/>
                </a:lnTo>
                <a:lnTo>
                  <a:pt x="5867399" y="393699"/>
                </a:lnTo>
                <a:lnTo>
                  <a:pt x="5791199" y="342899"/>
                </a:lnTo>
                <a:lnTo>
                  <a:pt x="5765799" y="304799"/>
                </a:lnTo>
                <a:lnTo>
                  <a:pt x="5803899" y="330199"/>
                </a:lnTo>
                <a:lnTo>
                  <a:pt x="5841999" y="368299"/>
                </a:lnTo>
                <a:lnTo>
                  <a:pt x="5880099" y="393699"/>
                </a:lnTo>
                <a:lnTo>
                  <a:pt x="5918199" y="406399"/>
                </a:lnTo>
                <a:lnTo>
                  <a:pt x="5968999" y="419099"/>
                </a:lnTo>
                <a:close/>
              </a:path>
              <a:path w="6096000" h="1587500">
                <a:moveTo>
                  <a:pt x="5968999" y="533399"/>
                </a:moveTo>
                <a:lnTo>
                  <a:pt x="5968999" y="1079499"/>
                </a:lnTo>
                <a:lnTo>
                  <a:pt x="5956299" y="1079499"/>
                </a:lnTo>
                <a:lnTo>
                  <a:pt x="5956299" y="533399"/>
                </a:lnTo>
                <a:lnTo>
                  <a:pt x="5968999" y="533399"/>
                </a:lnTo>
                <a:close/>
              </a:path>
              <a:path w="6096000" h="1587500">
                <a:moveTo>
                  <a:pt x="6095999" y="546099"/>
                </a:moveTo>
                <a:lnTo>
                  <a:pt x="6095999" y="1066799"/>
                </a:lnTo>
                <a:lnTo>
                  <a:pt x="6057899" y="1066799"/>
                </a:lnTo>
                <a:lnTo>
                  <a:pt x="6057899" y="546099"/>
                </a:lnTo>
                <a:lnTo>
                  <a:pt x="6095999" y="54609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835078" y="2003712"/>
            <a:ext cx="14770735" cy="7489190"/>
            <a:chOff x="1835078" y="2003712"/>
            <a:chExt cx="14770735" cy="7489190"/>
          </a:xfrm>
        </p:grpSpPr>
        <p:sp>
          <p:nvSpPr>
            <p:cNvPr id="9" name="object 9"/>
            <p:cNvSpPr/>
            <p:nvPr/>
          </p:nvSpPr>
          <p:spPr>
            <a:xfrm>
              <a:off x="1835078" y="7905282"/>
              <a:ext cx="6096000" cy="1587500"/>
            </a:xfrm>
            <a:custGeom>
              <a:avLst/>
              <a:gdLst/>
              <a:ahLst/>
              <a:cxnLst/>
              <a:rect l="l" t="t" r="r" b="b"/>
              <a:pathLst>
                <a:path w="6096000" h="1587500">
                  <a:moveTo>
                    <a:pt x="5486399" y="1549399"/>
                  </a:moveTo>
                  <a:lnTo>
                    <a:pt x="5486399" y="1587499"/>
                  </a:lnTo>
                  <a:lnTo>
                    <a:pt x="292099" y="1587500"/>
                  </a:lnTo>
                  <a:lnTo>
                    <a:pt x="292099" y="1562099"/>
                  </a:lnTo>
                  <a:lnTo>
                    <a:pt x="279399" y="1511299"/>
                  </a:lnTo>
                  <a:lnTo>
                    <a:pt x="279399" y="1473199"/>
                  </a:lnTo>
                  <a:lnTo>
                    <a:pt x="228599" y="1396999"/>
                  </a:lnTo>
                  <a:lnTo>
                    <a:pt x="165099" y="1333499"/>
                  </a:lnTo>
                  <a:lnTo>
                    <a:pt x="114299" y="1320799"/>
                  </a:lnTo>
                  <a:lnTo>
                    <a:pt x="76199" y="1308099"/>
                  </a:lnTo>
                  <a:lnTo>
                    <a:pt x="25399" y="1295399"/>
                  </a:lnTo>
                  <a:lnTo>
                    <a:pt x="0" y="1295399"/>
                  </a:lnTo>
                  <a:lnTo>
                    <a:pt x="0" y="546099"/>
                  </a:lnTo>
                  <a:lnTo>
                    <a:pt x="38099" y="546099"/>
                  </a:lnTo>
                  <a:lnTo>
                    <a:pt x="38099" y="1257299"/>
                  </a:lnTo>
                  <a:lnTo>
                    <a:pt x="88899" y="1257299"/>
                  </a:lnTo>
                  <a:lnTo>
                    <a:pt x="126999" y="1269999"/>
                  </a:lnTo>
                  <a:lnTo>
                    <a:pt x="241299" y="1346199"/>
                  </a:lnTo>
                  <a:lnTo>
                    <a:pt x="317499" y="1460499"/>
                  </a:lnTo>
                  <a:lnTo>
                    <a:pt x="330199" y="1498599"/>
                  </a:lnTo>
                  <a:lnTo>
                    <a:pt x="330199" y="1549399"/>
                  </a:lnTo>
                  <a:lnTo>
                    <a:pt x="5486399" y="1549399"/>
                  </a:lnTo>
                  <a:close/>
                </a:path>
                <a:path w="6096000" h="1587500">
                  <a:moveTo>
                    <a:pt x="558799" y="0"/>
                  </a:moveTo>
                  <a:lnTo>
                    <a:pt x="558799" y="50799"/>
                  </a:lnTo>
                  <a:lnTo>
                    <a:pt x="330199" y="50799"/>
                  </a:lnTo>
                  <a:lnTo>
                    <a:pt x="330199" y="101599"/>
                  </a:lnTo>
                  <a:lnTo>
                    <a:pt x="317499" y="139699"/>
                  </a:lnTo>
                  <a:lnTo>
                    <a:pt x="279399" y="228599"/>
                  </a:lnTo>
                  <a:lnTo>
                    <a:pt x="241299" y="253999"/>
                  </a:lnTo>
                  <a:lnTo>
                    <a:pt x="215899" y="292099"/>
                  </a:lnTo>
                  <a:lnTo>
                    <a:pt x="177799" y="317499"/>
                  </a:lnTo>
                  <a:lnTo>
                    <a:pt x="126999" y="330199"/>
                  </a:lnTo>
                  <a:lnTo>
                    <a:pt x="88899" y="342899"/>
                  </a:lnTo>
                  <a:lnTo>
                    <a:pt x="38099" y="342899"/>
                  </a:lnTo>
                  <a:lnTo>
                    <a:pt x="38099" y="533399"/>
                  </a:lnTo>
                  <a:lnTo>
                    <a:pt x="0" y="533399"/>
                  </a:lnTo>
                  <a:lnTo>
                    <a:pt x="0" y="304799"/>
                  </a:lnTo>
                  <a:lnTo>
                    <a:pt x="76199" y="304799"/>
                  </a:lnTo>
                  <a:lnTo>
                    <a:pt x="114299" y="292099"/>
                  </a:lnTo>
                  <a:lnTo>
                    <a:pt x="165099" y="266699"/>
                  </a:lnTo>
                  <a:lnTo>
                    <a:pt x="203199" y="241299"/>
                  </a:lnTo>
                  <a:lnTo>
                    <a:pt x="279399" y="139699"/>
                  </a:lnTo>
                  <a:lnTo>
                    <a:pt x="292099" y="88899"/>
                  </a:lnTo>
                  <a:lnTo>
                    <a:pt x="292099" y="0"/>
                  </a:lnTo>
                  <a:lnTo>
                    <a:pt x="558799" y="0"/>
                  </a:lnTo>
                  <a:close/>
                </a:path>
                <a:path w="6096000" h="1587500">
                  <a:moveTo>
                    <a:pt x="571499" y="1460499"/>
                  </a:moveTo>
                  <a:lnTo>
                    <a:pt x="571499" y="1473199"/>
                  </a:lnTo>
                  <a:lnTo>
                    <a:pt x="406399" y="1473199"/>
                  </a:lnTo>
                  <a:lnTo>
                    <a:pt x="406399" y="1460499"/>
                  </a:lnTo>
                  <a:lnTo>
                    <a:pt x="393699" y="1422399"/>
                  </a:lnTo>
                  <a:lnTo>
                    <a:pt x="368299" y="1371599"/>
                  </a:lnTo>
                  <a:lnTo>
                    <a:pt x="317499" y="1295399"/>
                  </a:lnTo>
                  <a:lnTo>
                    <a:pt x="215899" y="1219199"/>
                  </a:lnTo>
                  <a:lnTo>
                    <a:pt x="165099" y="1193799"/>
                  </a:lnTo>
                  <a:lnTo>
                    <a:pt x="126999" y="1181099"/>
                  </a:lnTo>
                  <a:lnTo>
                    <a:pt x="126999" y="1168399"/>
                  </a:lnTo>
                  <a:lnTo>
                    <a:pt x="177799" y="1193799"/>
                  </a:lnTo>
                  <a:lnTo>
                    <a:pt x="215899" y="1206499"/>
                  </a:lnTo>
                  <a:lnTo>
                    <a:pt x="292099" y="1257299"/>
                  </a:lnTo>
                  <a:lnTo>
                    <a:pt x="330199" y="1295399"/>
                  </a:lnTo>
                  <a:lnTo>
                    <a:pt x="380999" y="1371599"/>
                  </a:lnTo>
                  <a:lnTo>
                    <a:pt x="393699" y="1409699"/>
                  </a:lnTo>
                  <a:lnTo>
                    <a:pt x="419099" y="1460499"/>
                  </a:lnTo>
                  <a:lnTo>
                    <a:pt x="571499" y="1460499"/>
                  </a:lnTo>
                  <a:close/>
                </a:path>
                <a:path w="6096000" h="1587500">
                  <a:moveTo>
                    <a:pt x="253999" y="368299"/>
                  </a:moveTo>
                  <a:lnTo>
                    <a:pt x="177799" y="419099"/>
                  </a:lnTo>
                  <a:lnTo>
                    <a:pt x="126999" y="431799"/>
                  </a:lnTo>
                  <a:lnTo>
                    <a:pt x="126999" y="419099"/>
                  </a:lnTo>
                  <a:lnTo>
                    <a:pt x="165099" y="406399"/>
                  </a:lnTo>
                  <a:lnTo>
                    <a:pt x="215899" y="380999"/>
                  </a:lnTo>
                  <a:lnTo>
                    <a:pt x="253999" y="368299"/>
                  </a:lnTo>
                  <a:close/>
                </a:path>
                <a:path w="6096000" h="1587500">
                  <a:moveTo>
                    <a:pt x="355599" y="266699"/>
                  </a:moveTo>
                  <a:lnTo>
                    <a:pt x="330199" y="304799"/>
                  </a:lnTo>
                  <a:lnTo>
                    <a:pt x="292099" y="342899"/>
                  </a:lnTo>
                  <a:lnTo>
                    <a:pt x="253999" y="368299"/>
                  </a:lnTo>
                  <a:lnTo>
                    <a:pt x="355599" y="266699"/>
                  </a:lnTo>
                  <a:close/>
                </a:path>
                <a:path w="6096000" h="1587500">
                  <a:moveTo>
                    <a:pt x="558799" y="126999"/>
                  </a:moveTo>
                  <a:lnTo>
                    <a:pt x="558799" y="139699"/>
                  </a:lnTo>
                  <a:lnTo>
                    <a:pt x="419099" y="139699"/>
                  </a:lnTo>
                  <a:lnTo>
                    <a:pt x="406399" y="190499"/>
                  </a:lnTo>
                  <a:lnTo>
                    <a:pt x="355599" y="266699"/>
                  </a:lnTo>
                  <a:lnTo>
                    <a:pt x="368299" y="228599"/>
                  </a:lnTo>
                  <a:lnTo>
                    <a:pt x="393699" y="177799"/>
                  </a:lnTo>
                  <a:lnTo>
                    <a:pt x="406399" y="139699"/>
                  </a:lnTo>
                  <a:lnTo>
                    <a:pt x="406399" y="126999"/>
                  </a:lnTo>
                  <a:lnTo>
                    <a:pt x="558799" y="126999"/>
                  </a:lnTo>
                  <a:close/>
                </a:path>
                <a:path w="6096000" h="1587500">
                  <a:moveTo>
                    <a:pt x="5486399" y="126999"/>
                  </a:moveTo>
                  <a:lnTo>
                    <a:pt x="5486399" y="139699"/>
                  </a:lnTo>
                  <a:lnTo>
                    <a:pt x="571499" y="139699"/>
                  </a:lnTo>
                  <a:lnTo>
                    <a:pt x="571499" y="126999"/>
                  </a:lnTo>
                  <a:lnTo>
                    <a:pt x="5486399" y="126999"/>
                  </a:lnTo>
                  <a:close/>
                </a:path>
                <a:path w="6096000" h="1587500">
                  <a:moveTo>
                    <a:pt x="6095999" y="304799"/>
                  </a:moveTo>
                  <a:lnTo>
                    <a:pt x="6095999" y="533399"/>
                  </a:lnTo>
                  <a:lnTo>
                    <a:pt x="6057899" y="533399"/>
                  </a:lnTo>
                  <a:lnTo>
                    <a:pt x="6057899" y="342899"/>
                  </a:lnTo>
                  <a:lnTo>
                    <a:pt x="6007099" y="342899"/>
                  </a:lnTo>
                  <a:lnTo>
                    <a:pt x="5968999" y="330199"/>
                  </a:lnTo>
                  <a:lnTo>
                    <a:pt x="5918199" y="317499"/>
                  </a:lnTo>
                  <a:lnTo>
                    <a:pt x="5880099" y="292099"/>
                  </a:lnTo>
                  <a:lnTo>
                    <a:pt x="5816599" y="228599"/>
                  </a:lnTo>
                  <a:lnTo>
                    <a:pt x="5791199" y="190499"/>
                  </a:lnTo>
                  <a:lnTo>
                    <a:pt x="5778499" y="139699"/>
                  </a:lnTo>
                  <a:lnTo>
                    <a:pt x="5765799" y="101599"/>
                  </a:lnTo>
                  <a:lnTo>
                    <a:pt x="5753099" y="50799"/>
                  </a:lnTo>
                  <a:lnTo>
                    <a:pt x="571499" y="50799"/>
                  </a:lnTo>
                  <a:lnTo>
                    <a:pt x="571499" y="0"/>
                  </a:lnTo>
                  <a:lnTo>
                    <a:pt x="5803899" y="0"/>
                  </a:lnTo>
                  <a:lnTo>
                    <a:pt x="5803899" y="88899"/>
                  </a:lnTo>
                  <a:lnTo>
                    <a:pt x="5816599" y="139699"/>
                  </a:lnTo>
                  <a:lnTo>
                    <a:pt x="5829299" y="177799"/>
                  </a:lnTo>
                  <a:lnTo>
                    <a:pt x="5854699" y="215899"/>
                  </a:lnTo>
                  <a:lnTo>
                    <a:pt x="5968999" y="292099"/>
                  </a:lnTo>
                  <a:lnTo>
                    <a:pt x="6007099" y="304799"/>
                  </a:lnTo>
                  <a:lnTo>
                    <a:pt x="6095999" y="304799"/>
                  </a:lnTo>
                  <a:close/>
                </a:path>
                <a:path w="6096000" h="1587500">
                  <a:moveTo>
                    <a:pt x="6095999" y="1079499"/>
                  </a:moveTo>
                  <a:lnTo>
                    <a:pt x="6095999" y="1295399"/>
                  </a:lnTo>
                  <a:lnTo>
                    <a:pt x="6057899" y="1295399"/>
                  </a:lnTo>
                  <a:lnTo>
                    <a:pt x="6007099" y="1308099"/>
                  </a:lnTo>
                  <a:lnTo>
                    <a:pt x="5968999" y="1308099"/>
                  </a:lnTo>
                  <a:lnTo>
                    <a:pt x="5892799" y="1358899"/>
                  </a:lnTo>
                  <a:lnTo>
                    <a:pt x="5829299" y="1422399"/>
                  </a:lnTo>
                  <a:lnTo>
                    <a:pt x="5816599" y="1473199"/>
                  </a:lnTo>
                  <a:lnTo>
                    <a:pt x="5803899" y="1511299"/>
                  </a:lnTo>
                  <a:lnTo>
                    <a:pt x="5803899" y="1587500"/>
                  </a:lnTo>
                  <a:lnTo>
                    <a:pt x="5499099" y="1587500"/>
                  </a:lnTo>
                  <a:lnTo>
                    <a:pt x="5499099" y="1549399"/>
                  </a:lnTo>
                  <a:lnTo>
                    <a:pt x="5753099" y="1549399"/>
                  </a:lnTo>
                  <a:lnTo>
                    <a:pt x="5765799" y="1498599"/>
                  </a:lnTo>
                  <a:lnTo>
                    <a:pt x="5778499" y="1460499"/>
                  </a:lnTo>
                  <a:lnTo>
                    <a:pt x="5791199" y="1409699"/>
                  </a:lnTo>
                  <a:lnTo>
                    <a:pt x="5816599" y="1371599"/>
                  </a:lnTo>
                  <a:lnTo>
                    <a:pt x="5880099" y="1308099"/>
                  </a:lnTo>
                  <a:lnTo>
                    <a:pt x="5918199" y="1295399"/>
                  </a:lnTo>
                  <a:lnTo>
                    <a:pt x="5968999" y="1269999"/>
                  </a:lnTo>
                  <a:lnTo>
                    <a:pt x="6007099" y="1257299"/>
                  </a:lnTo>
                  <a:lnTo>
                    <a:pt x="6057899" y="1257299"/>
                  </a:lnTo>
                  <a:lnTo>
                    <a:pt x="6057899" y="1079499"/>
                  </a:lnTo>
                  <a:lnTo>
                    <a:pt x="6095999" y="1079499"/>
                  </a:lnTo>
                  <a:close/>
                </a:path>
                <a:path w="6096000" h="1587500">
                  <a:moveTo>
                    <a:pt x="5676899" y="126999"/>
                  </a:moveTo>
                  <a:lnTo>
                    <a:pt x="5676899" y="139699"/>
                  </a:lnTo>
                  <a:lnTo>
                    <a:pt x="5499099" y="139699"/>
                  </a:lnTo>
                  <a:lnTo>
                    <a:pt x="5499099" y="126999"/>
                  </a:lnTo>
                  <a:lnTo>
                    <a:pt x="5676899" y="126999"/>
                  </a:lnTo>
                  <a:close/>
                </a:path>
                <a:path w="6096000" h="1587500">
                  <a:moveTo>
                    <a:pt x="5714999" y="1371599"/>
                  </a:moveTo>
                  <a:lnTo>
                    <a:pt x="5702299" y="1409699"/>
                  </a:lnTo>
                  <a:lnTo>
                    <a:pt x="5689599" y="1460499"/>
                  </a:lnTo>
                  <a:lnTo>
                    <a:pt x="5676899" y="1460499"/>
                  </a:lnTo>
                  <a:lnTo>
                    <a:pt x="5689599" y="1409699"/>
                  </a:lnTo>
                  <a:lnTo>
                    <a:pt x="5714999" y="1371599"/>
                  </a:lnTo>
                  <a:close/>
                </a:path>
                <a:path w="6096000" h="1587500">
                  <a:moveTo>
                    <a:pt x="5765799" y="304799"/>
                  </a:moveTo>
                  <a:lnTo>
                    <a:pt x="5727699" y="266699"/>
                  </a:lnTo>
                  <a:lnTo>
                    <a:pt x="5702299" y="228599"/>
                  </a:lnTo>
                  <a:lnTo>
                    <a:pt x="5689599" y="190499"/>
                  </a:lnTo>
                  <a:lnTo>
                    <a:pt x="5676899" y="139699"/>
                  </a:lnTo>
                  <a:lnTo>
                    <a:pt x="5689599" y="177799"/>
                  </a:lnTo>
                  <a:lnTo>
                    <a:pt x="5714999" y="228599"/>
                  </a:lnTo>
                  <a:lnTo>
                    <a:pt x="5765799" y="304799"/>
                  </a:lnTo>
                  <a:close/>
                </a:path>
                <a:path w="6096000" h="1587500">
                  <a:moveTo>
                    <a:pt x="5968999" y="1079499"/>
                  </a:moveTo>
                  <a:lnTo>
                    <a:pt x="5968999" y="1181099"/>
                  </a:lnTo>
                  <a:lnTo>
                    <a:pt x="5918199" y="1193799"/>
                  </a:lnTo>
                  <a:lnTo>
                    <a:pt x="5880099" y="1219199"/>
                  </a:lnTo>
                  <a:lnTo>
                    <a:pt x="5841999" y="1231899"/>
                  </a:lnTo>
                  <a:lnTo>
                    <a:pt x="5740399" y="1333499"/>
                  </a:lnTo>
                  <a:lnTo>
                    <a:pt x="5791199" y="1257299"/>
                  </a:lnTo>
                  <a:lnTo>
                    <a:pt x="5829299" y="1231899"/>
                  </a:lnTo>
                  <a:lnTo>
                    <a:pt x="5880099" y="1206499"/>
                  </a:lnTo>
                  <a:lnTo>
                    <a:pt x="5918199" y="1181099"/>
                  </a:lnTo>
                  <a:lnTo>
                    <a:pt x="5956299" y="1168399"/>
                  </a:lnTo>
                  <a:lnTo>
                    <a:pt x="5968999" y="1079499"/>
                  </a:lnTo>
                  <a:close/>
                </a:path>
                <a:path w="6096000" h="1587500">
                  <a:moveTo>
                    <a:pt x="5968999" y="419099"/>
                  </a:moveTo>
                  <a:lnTo>
                    <a:pt x="5968999" y="533399"/>
                  </a:lnTo>
                  <a:lnTo>
                    <a:pt x="5956299" y="533399"/>
                  </a:lnTo>
                  <a:lnTo>
                    <a:pt x="5956299" y="431799"/>
                  </a:lnTo>
                  <a:lnTo>
                    <a:pt x="5918199" y="419099"/>
                  </a:lnTo>
                  <a:lnTo>
                    <a:pt x="5867399" y="393699"/>
                  </a:lnTo>
                  <a:lnTo>
                    <a:pt x="5791199" y="342899"/>
                  </a:lnTo>
                  <a:lnTo>
                    <a:pt x="5765799" y="304799"/>
                  </a:lnTo>
                  <a:lnTo>
                    <a:pt x="5803899" y="330199"/>
                  </a:lnTo>
                  <a:lnTo>
                    <a:pt x="5841999" y="368299"/>
                  </a:lnTo>
                  <a:lnTo>
                    <a:pt x="5880099" y="393699"/>
                  </a:lnTo>
                  <a:lnTo>
                    <a:pt x="5918199" y="406399"/>
                  </a:lnTo>
                  <a:lnTo>
                    <a:pt x="5968999" y="419099"/>
                  </a:lnTo>
                  <a:close/>
                </a:path>
                <a:path w="6096000" h="1587500">
                  <a:moveTo>
                    <a:pt x="5968999" y="533399"/>
                  </a:moveTo>
                  <a:lnTo>
                    <a:pt x="5968999" y="1079499"/>
                  </a:lnTo>
                  <a:lnTo>
                    <a:pt x="5956299" y="1079499"/>
                  </a:lnTo>
                  <a:lnTo>
                    <a:pt x="5956299" y="533399"/>
                  </a:lnTo>
                  <a:lnTo>
                    <a:pt x="5968999" y="533399"/>
                  </a:lnTo>
                  <a:close/>
                </a:path>
                <a:path w="6096000" h="1587500">
                  <a:moveTo>
                    <a:pt x="6095999" y="546099"/>
                  </a:moveTo>
                  <a:lnTo>
                    <a:pt x="6095999" y="1066799"/>
                  </a:lnTo>
                  <a:lnTo>
                    <a:pt x="6057899" y="1066799"/>
                  </a:lnTo>
                  <a:lnTo>
                    <a:pt x="6057899" y="546099"/>
                  </a:lnTo>
                  <a:lnTo>
                    <a:pt x="6095999" y="546099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70462" y="2003712"/>
              <a:ext cx="13935089" cy="696277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59758" y="2634681"/>
            <a:ext cx="345757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9955" marR="5080" indent="-897890">
              <a:lnSpc>
                <a:spcPct val="116000"/>
              </a:lnSpc>
              <a:spcBef>
                <a:spcPts val="100"/>
              </a:spcBef>
            </a:pPr>
            <a:r>
              <a:rPr sz="2900" spc="-10" dirty="0">
                <a:latin typeface="Tahoma" panose="020B0604030504040204"/>
                <a:cs typeface="Tahoma" panose="020B0604030504040204"/>
              </a:rPr>
              <a:t>Библиографическое описание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61137" y="2964959"/>
            <a:ext cx="17887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Tahoma" panose="020B0604030504040204"/>
                <a:cs typeface="Tahoma" panose="020B0604030504040204"/>
              </a:rPr>
              <a:t>Заголовок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7812" y="5698939"/>
            <a:ext cx="36614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ahoma" panose="020B0604030504040204"/>
                <a:cs typeface="Tahoma" panose="020B0604030504040204"/>
              </a:rPr>
              <a:t>Аннотация</a:t>
            </a:r>
            <a:r>
              <a:rPr sz="29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(реферат)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33836" y="5698939"/>
            <a:ext cx="37280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>
                <a:latin typeface="Tahoma" panose="020B0604030504040204"/>
                <a:cs typeface="Tahoma" panose="020B0604030504040204"/>
              </a:rPr>
              <a:t>Информация</a:t>
            </a:r>
            <a:r>
              <a:rPr sz="29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0" dirty="0">
                <a:latin typeface="Tahoma" panose="020B0604030504040204"/>
                <a:cs typeface="Tahoma" panose="020B0604030504040204"/>
              </a:rPr>
              <a:t>о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связях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1586" y="8129765"/>
            <a:ext cx="285432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5795">
              <a:lnSpc>
                <a:spcPct val="116000"/>
              </a:lnSpc>
              <a:spcBef>
                <a:spcPts val="100"/>
              </a:spcBef>
            </a:pPr>
            <a:r>
              <a:rPr sz="2900" spc="-10" dirty="0">
                <a:latin typeface="Tahoma" panose="020B0604030504040204"/>
                <a:cs typeface="Tahoma" panose="020B0604030504040204"/>
              </a:rPr>
              <a:t>Термины индексирования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43950" y="8129765"/>
            <a:ext cx="390779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8485">
              <a:lnSpc>
                <a:spcPct val="116000"/>
              </a:lnSpc>
              <a:spcBef>
                <a:spcPts val="100"/>
              </a:spcBef>
            </a:pPr>
            <a:r>
              <a:rPr sz="2900" spc="-60" dirty="0">
                <a:latin typeface="Tahoma" panose="020B0604030504040204"/>
                <a:cs typeface="Tahoma" panose="020B0604030504040204"/>
              </a:rPr>
              <a:t>Шифр</a:t>
            </a:r>
            <a:r>
              <a:rPr sz="2900" spc="-16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хранения </a:t>
            </a:r>
            <a:r>
              <a:rPr sz="2900" dirty="0">
                <a:latin typeface="Tahoma" panose="020B0604030504040204"/>
                <a:cs typeface="Tahoma" panose="020B0604030504040204"/>
              </a:rPr>
              <a:t>(холдинговые</a:t>
            </a:r>
            <a:r>
              <a:rPr sz="2900" spc="-11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данные)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 rot="20220000">
            <a:off x="7187552" y="4774498"/>
            <a:ext cx="372110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45"/>
              </a:lnSpc>
            </a:pPr>
            <a:r>
              <a:rPr sz="6800" spc="565" dirty="0">
                <a:solidFill>
                  <a:srgbClr val="FFFFFF"/>
                </a:solidFill>
                <a:latin typeface="Book Antiqua" panose="02040602050305030304"/>
                <a:cs typeface="Book Antiqua" panose="02040602050305030304"/>
              </a:rPr>
              <a:t>формат</a:t>
            </a:r>
            <a:endParaRPr sz="6800">
              <a:latin typeface="Book Antiqua" panose="02040602050305030304"/>
              <a:cs typeface="Book Antiqua" panose="02040602050305030304"/>
            </a:endParaRPr>
          </a:p>
        </p:txBody>
      </p:sp>
      <p:sp>
        <p:nvSpPr>
          <p:cNvPr id="18" name="object 18"/>
          <p:cNvSpPr txBox="1"/>
          <p:nvPr/>
        </p:nvSpPr>
        <p:spPr>
          <a:xfrm rot="20220000">
            <a:off x="7283378" y="5878948"/>
            <a:ext cx="446953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0"/>
              </a:lnSpc>
            </a:pPr>
            <a:r>
              <a:rPr sz="6800" spc="-10" dirty="0">
                <a:solidFill>
                  <a:srgbClr val="FFFFFF"/>
                </a:solidFill>
                <a:latin typeface="Book Antiqua" panose="02040602050305030304"/>
                <a:cs typeface="Book Antiqua" panose="02040602050305030304"/>
              </a:rPr>
              <a:t>RUSMAR</a:t>
            </a:r>
            <a:r>
              <a:rPr sz="6800" spc="-10" dirty="0">
                <a:solidFill>
                  <a:srgbClr val="FFFFFF"/>
                </a:solidFill>
                <a:latin typeface="Book Antiqua" panose="02040602050305030304"/>
                <a:cs typeface="Book Antiqua" panose="02040602050305030304"/>
              </a:rPr>
              <a:t>C</a:t>
            </a:r>
            <a:endParaRPr sz="6800">
              <a:latin typeface="Book Antiqua" panose="02040602050305030304"/>
              <a:cs typeface="Book Antiqua" panose="02040602050305030304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62368" y="955419"/>
            <a:ext cx="11163300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spc="340" dirty="0">
                <a:solidFill>
                  <a:srgbClr val="FFFFFF"/>
                </a:solidFill>
              </a:rPr>
              <a:t>ЭЛЕКТРОННАЯ</a:t>
            </a:r>
            <a:r>
              <a:rPr sz="3400" spc="520" dirty="0">
                <a:solidFill>
                  <a:srgbClr val="FFFFFF"/>
                </a:solidFill>
              </a:rPr>
              <a:t> </a:t>
            </a:r>
            <a:r>
              <a:rPr sz="3400" spc="375" dirty="0">
                <a:solidFill>
                  <a:srgbClr val="FFFFFF"/>
                </a:solidFill>
              </a:rPr>
              <a:t>БИБЛИОГРАФИЧЕСКАЯ</a:t>
            </a:r>
            <a:r>
              <a:rPr sz="3400" spc="525" dirty="0">
                <a:solidFill>
                  <a:srgbClr val="FFFFFF"/>
                </a:solidFill>
              </a:rPr>
              <a:t> </a:t>
            </a:r>
            <a:r>
              <a:rPr sz="3400" spc="365" dirty="0">
                <a:solidFill>
                  <a:srgbClr val="FFFFFF"/>
                </a:solidFill>
              </a:rPr>
              <a:t>ЗАПИСЬ</a:t>
            </a:r>
            <a:endParaRPr sz="3400"/>
          </a:p>
        </p:txBody>
      </p:sp>
      <p:sp>
        <p:nvSpPr>
          <p:cNvPr id="20" name="object 20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5407" y="1103522"/>
            <a:ext cx="7339330" cy="36830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000</a:t>
            </a:r>
            <a:r>
              <a:rPr sz="1300" spc="2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00000nam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</a:t>
            </a:r>
            <a:r>
              <a:rPr sz="1300" spc="229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2200000</a:t>
            </a:r>
            <a:r>
              <a:rPr sz="1300" spc="2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1300" spc="229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450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001</a:t>
            </a:r>
            <a:r>
              <a:rPr sz="1300" spc="2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ROSTOV\BIBL\z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0001960138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005</a:t>
            </a:r>
            <a:r>
              <a:rPr sz="1300" spc="229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20210528161622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85" dirty="0">
                <a:latin typeface="Tahoma" panose="020B0604030504040204"/>
                <a:cs typeface="Tahoma" panose="020B0604030504040204"/>
              </a:rPr>
              <a:t>010</a:t>
            </a:r>
            <a:r>
              <a:rPr sz="1300" spc="24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978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-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5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-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85" dirty="0">
                <a:latin typeface="Tahoma" panose="020B0604030504040204"/>
                <a:cs typeface="Tahoma" panose="020B0604030504040204"/>
              </a:rPr>
              <a:t>00154-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latin typeface="Tahoma" panose="020B0604030504040204"/>
                <a:cs typeface="Tahoma" panose="020B0604030504040204"/>
              </a:rPr>
              <a:t>476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-</a:t>
            </a:r>
            <a:r>
              <a:rPr sz="1300" spc="-26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latin typeface="Tahoma" panose="020B0604030504040204"/>
                <a:cs typeface="Tahoma" panose="020B0604030504040204"/>
              </a:rPr>
              <a:t>0$bв</a:t>
            </a:r>
            <a:r>
              <a:rPr sz="1300" spc="25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пер.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80" dirty="0">
                <a:latin typeface="Tahoma" panose="020B0604030504040204"/>
                <a:cs typeface="Tahoma" panose="020B0604030504040204"/>
              </a:rPr>
              <a:t>$93000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100</a:t>
            </a:r>
            <a:r>
              <a:rPr sz="1300" spc="2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20210520d</a:t>
            </a:r>
            <a:r>
              <a:rPr sz="1300" spc="-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2021####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vy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0rusy</a:t>
            </a:r>
            <a:r>
              <a:rPr sz="1300" spc="-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0102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ca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101</a:t>
            </a:r>
            <a:r>
              <a:rPr sz="1300" spc="2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$arus$ceng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102</a:t>
            </a:r>
            <a:r>
              <a:rPr sz="1300" spc="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105</a:t>
            </a:r>
            <a:r>
              <a:rPr sz="1300" spc="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$ay###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z###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000ay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181</a:t>
            </a:r>
            <a:r>
              <a:rPr sz="1300" spc="2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0$ai#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$b#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xxe##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182</a:t>
            </a:r>
            <a:r>
              <a:rPr sz="1300" spc="2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</a:t>
            </a:r>
            <a:r>
              <a:rPr sz="1300" spc="-2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0$an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5" dirty="0">
                <a:latin typeface="Tahoma" panose="020B0604030504040204"/>
                <a:cs typeface="Tahoma" panose="020B0604030504040204"/>
              </a:rPr>
              <a:t>200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latin typeface="Tahoma" panose="020B0604030504040204"/>
                <a:cs typeface="Tahoma" panose="020B0604030504040204"/>
              </a:rPr>
              <a:t>1#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Милая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Роуз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Голд$f</a:t>
            </a:r>
            <a:r>
              <a:rPr sz="1300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Стефани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Вробель$gпер.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65" dirty="0">
                <a:latin typeface="Tahoma" panose="020B0604030504040204"/>
                <a:cs typeface="Tahoma" panose="020B0604030504040204"/>
              </a:rPr>
              <a:t>с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англ.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Веры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Анисимовой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203</a:t>
            </a:r>
            <a:r>
              <a:rPr sz="1300" spc="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Текст$bвизуальный$cнепосредственный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marR="1137285">
              <a:lnSpc>
                <a:spcPct val="115000"/>
              </a:lnSpc>
            </a:pPr>
            <a:r>
              <a:rPr sz="1300" spc="165" dirty="0">
                <a:latin typeface="Tahoma" panose="020B0604030504040204"/>
                <a:cs typeface="Tahoma" panose="020B0604030504040204"/>
              </a:rPr>
              <a:t>210</a:t>
            </a:r>
            <a:r>
              <a:rPr sz="1300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60" dirty="0">
                <a:latin typeface="Tahoma" panose="020B0604030504040204"/>
                <a:cs typeface="Tahoma" panose="020B0604030504040204"/>
              </a:rPr>
              <a:t>Москва$c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Клевер-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Медиа-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Групп$dпеч.</a:t>
            </a:r>
            <a:r>
              <a:rPr sz="1300" spc="22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70" dirty="0">
                <a:latin typeface="Tahoma" panose="020B0604030504040204"/>
                <a:cs typeface="Tahoma" panose="020B0604030504040204"/>
              </a:rPr>
              <a:t>2020</a:t>
            </a:r>
            <a:r>
              <a:rPr sz="1300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(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макет</a:t>
            </a:r>
            <a:r>
              <a:rPr sz="1300" spc="22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2021)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215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latin typeface="Tahoma" panose="020B0604030504040204"/>
                <a:cs typeface="Tahoma" panose="020B0604030504040204"/>
              </a:rPr>
              <a:t>414,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[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1]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0" dirty="0">
                <a:latin typeface="Tahoma" panose="020B0604030504040204"/>
                <a:cs typeface="Tahoma" panose="020B0604030504040204"/>
              </a:rPr>
              <a:t>с.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$d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21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35" dirty="0">
                <a:latin typeface="Tahoma" panose="020B0604030504040204"/>
                <a:cs typeface="Tahoma" panose="020B0604030504040204"/>
              </a:rPr>
              <a:t>225</a:t>
            </a:r>
            <a:r>
              <a:rPr sz="1300" spc="19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latin typeface="Tahoma" panose="020B0604030504040204"/>
                <a:cs typeface="Tahoma" panose="020B0604030504040204"/>
              </a:rPr>
              <a:t>1#</a:t>
            </a:r>
            <a:r>
              <a:rPr sz="1300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Trendbooks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5" dirty="0">
                <a:latin typeface="Tahoma" panose="020B0604030504040204"/>
                <a:cs typeface="Tahoma" panose="020B0604030504040204"/>
              </a:rPr>
              <a:t>300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Книга</a:t>
            </a:r>
            <a:r>
              <a:rPr sz="13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входит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в</a:t>
            </a:r>
            <a:r>
              <a:rPr sz="13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серию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0" dirty="0">
                <a:latin typeface="Tahoma" panose="020B0604030504040204"/>
                <a:cs typeface="Tahoma" panose="020B0604030504040204"/>
              </a:rPr>
              <a:t>"#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trendbooks_thriller"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407" y="4790383"/>
            <a:ext cx="1223200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150" dirty="0">
                <a:latin typeface="Tahoma" panose="020B0604030504040204"/>
                <a:cs typeface="Tahoma" panose="020B0604030504040204"/>
              </a:rPr>
              <a:t>330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8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5" dirty="0">
                <a:latin typeface="Tahoma" panose="020B0604030504040204"/>
                <a:cs typeface="Tahoma" panose="020B0604030504040204"/>
              </a:rPr>
              <a:t>$a«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Милая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Роуз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Голд»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Стефани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Вробель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–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роман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о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самой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сильной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связи,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которая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может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возникнуть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между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двумя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живыми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-50" dirty="0">
                <a:latin typeface="Tahoma" panose="020B0604030504040204"/>
                <a:cs typeface="Tahoma" panose="020B0604030504040204"/>
              </a:rPr>
              <a:t>л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407" y="5018983"/>
            <a:ext cx="12125325" cy="22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spc="125" dirty="0">
                <a:latin typeface="Tahoma" panose="020B0604030504040204"/>
                <a:cs typeface="Tahoma" panose="020B0604030504040204"/>
              </a:rPr>
              <a:t>Дочери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не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прощают.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Первые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восемнадцать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лет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своей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жизни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Роуз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Голд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считала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себя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смертельно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больной.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0" dirty="0">
                <a:latin typeface="Tahoma" panose="020B0604030504040204"/>
                <a:cs typeface="Tahoma" panose="020B0604030504040204"/>
              </a:rPr>
              <a:t>Она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практически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latin typeface="Tahoma" panose="020B0604030504040204"/>
                <a:cs typeface="Tahoma" panose="020B0604030504040204"/>
              </a:rPr>
              <a:t>жила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407" y="5218322"/>
            <a:ext cx="122580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000"/>
              </a:lnSpc>
              <a:spcBef>
                <a:spcPts val="95"/>
              </a:spcBef>
            </a:pPr>
            <a:r>
              <a:rPr sz="1300" spc="114" dirty="0">
                <a:latin typeface="Tahoma" panose="020B0604030504040204"/>
                <a:cs typeface="Tahoma" panose="020B0604030504040204"/>
              </a:rPr>
              <a:t>почти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ничего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не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00" dirty="0">
                <a:latin typeface="Tahoma" panose="020B0604030504040204"/>
                <a:cs typeface="Tahoma" panose="020B0604030504040204"/>
              </a:rPr>
              <a:t>ела.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Врачи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разводили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руками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–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никто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не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мог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понять,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latin typeface="Tahoma" panose="020B0604030504040204"/>
                <a:cs typeface="Tahoma" panose="020B0604030504040204"/>
              </a:rPr>
              <a:t>что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latin typeface="Tahoma" panose="020B0604030504040204"/>
                <a:cs typeface="Tahoma" panose="020B0604030504040204"/>
              </a:rPr>
              <a:t>происходит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65" dirty="0">
                <a:latin typeface="Tahoma" panose="020B0604030504040204"/>
                <a:cs typeface="Tahoma" panose="020B0604030504040204"/>
              </a:rPr>
              <a:t>с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девочкой.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Оказывается,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все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это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время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latin typeface="Tahoma" panose="020B0604030504040204"/>
                <a:cs typeface="Tahoma" panose="020B0604030504040204"/>
              </a:rPr>
              <a:t>Роу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Уоттс,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была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больна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–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лгунья,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искусный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манипулятор,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она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питала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нездоровую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страсть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подливать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отраву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в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ужин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дочери.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Пэтти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пол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407" y="5675522"/>
            <a:ext cx="12214860" cy="438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235" algn="just">
              <a:lnSpc>
                <a:spcPct val="115000"/>
              </a:lnSpc>
              <a:spcBef>
                <a:spcPts val="95"/>
              </a:spcBef>
            </a:pPr>
            <a:r>
              <a:rPr sz="1300" spc="125" dirty="0">
                <a:latin typeface="Tahoma" panose="020B0604030504040204"/>
                <a:cs typeface="Tahoma" panose="020B0604030504040204"/>
              </a:rPr>
              <a:t>податься.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0" dirty="0">
                <a:latin typeface="Tahoma" panose="020B0604030504040204"/>
                <a:cs typeface="Tahoma" panose="020B0604030504040204"/>
              </a:rPr>
              <a:t>Она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просит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дочь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latin typeface="Tahoma" panose="020B0604030504040204"/>
                <a:cs typeface="Tahoma" panose="020B0604030504040204"/>
              </a:rPr>
              <a:t>хотя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latin typeface="Tahoma" panose="020B0604030504040204"/>
                <a:cs typeface="Tahoma" panose="020B0604030504040204"/>
              </a:rPr>
              <a:t>бы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на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время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приютить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latin typeface="Tahoma" panose="020B0604030504040204"/>
                <a:cs typeface="Tahoma" panose="020B0604030504040204"/>
              </a:rPr>
              <a:t>ее.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75" dirty="0">
                <a:latin typeface="Tahoma" panose="020B0604030504040204"/>
                <a:cs typeface="Tahoma" panose="020B0604030504040204"/>
              </a:rPr>
              <a:t>На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удивление,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Роуз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Голд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соглашается,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она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давно</a:t>
            </a:r>
            <a:r>
              <a:rPr sz="1300" spc="204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ждала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возвращения жизнью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дочери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в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свои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руки.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latin typeface="Tahoma" panose="020B0604030504040204"/>
                <a:cs typeface="Tahoma" panose="020B0604030504040204"/>
              </a:rPr>
              <a:t>Пэтти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latin typeface="Tahoma" panose="020B0604030504040204"/>
                <a:cs typeface="Tahoma" panose="020B0604030504040204"/>
              </a:rPr>
              <a:t>умело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притворяется,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она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знает,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latin typeface="Tahoma" panose="020B0604030504040204"/>
                <a:cs typeface="Tahoma" panose="020B0604030504040204"/>
              </a:rPr>
              <a:t>что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совсем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скоро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сведет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65" dirty="0">
                <a:latin typeface="Tahoma" panose="020B0604030504040204"/>
                <a:cs typeface="Tahoma" panose="020B0604030504040204"/>
              </a:rPr>
              <a:t>с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дочерью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latin typeface="Tahoma" panose="020B0604030504040204"/>
                <a:cs typeface="Tahoma" panose="020B0604030504040204"/>
              </a:rPr>
              <a:t>счеты.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latin typeface="Tahoma" panose="020B0604030504040204"/>
                <a:cs typeface="Tahoma" panose="020B0604030504040204"/>
              </a:rPr>
              <a:t>Но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Роуз</a:t>
            </a:r>
            <a:r>
              <a:rPr sz="1300" spc="20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latin typeface="Tahoma" panose="020B0604030504040204"/>
                <a:cs typeface="Tahoma" panose="020B0604030504040204"/>
              </a:rPr>
              <a:t>Голд</a:t>
            </a:r>
            <a:r>
              <a:rPr sz="13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latin typeface="Tahoma" panose="020B0604030504040204"/>
                <a:cs typeface="Tahoma" panose="020B0604030504040204"/>
              </a:rPr>
              <a:t>боль </a:t>
            </a:r>
            <a:r>
              <a:rPr sz="1300" spc="160" dirty="0">
                <a:latin typeface="Tahoma" panose="020B0604030504040204"/>
                <a:cs typeface="Tahoma" panose="020B0604030504040204"/>
              </a:rPr>
              <a:t>мама…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300" spc="135" dirty="0">
                <a:latin typeface="Tahoma" panose="020B0604030504040204"/>
                <a:cs typeface="Tahoma" panose="020B0604030504040204"/>
              </a:rPr>
              <a:t>333</a:t>
            </a:r>
            <a:r>
              <a:rPr sz="13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16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-50" dirty="0">
                <a:latin typeface="Tahoma" panose="020B0604030504040204"/>
                <a:cs typeface="Tahoma" panose="020B0604030504040204"/>
              </a:rPr>
              <a:t>+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algn="just">
              <a:lnSpc>
                <a:spcPct val="100000"/>
              </a:lnSpc>
              <a:spcBef>
                <a:spcPts val="240"/>
              </a:spcBef>
            </a:pPr>
            <a:r>
              <a:rPr sz="1300" spc="150" dirty="0">
                <a:latin typeface="Tahoma" panose="020B0604030504040204"/>
                <a:cs typeface="Tahoma" panose="020B0604030504040204"/>
              </a:rPr>
              <a:t>345</a:t>
            </a:r>
            <a:r>
              <a:rPr sz="1300" spc="225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latin typeface="Tahoma" panose="020B0604030504040204"/>
                <a:cs typeface="Tahoma" panose="020B0604030504040204"/>
              </a:rPr>
              <a:t>ООО</a:t>
            </a:r>
            <a:r>
              <a:rPr sz="1300" spc="22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75" dirty="0">
                <a:latin typeface="Tahoma" panose="020B0604030504040204"/>
                <a:cs typeface="Tahoma" panose="020B0604030504040204"/>
              </a:rPr>
              <a:t>"</a:t>
            </a:r>
            <a:r>
              <a:rPr sz="1300" spc="-27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latin typeface="Tahoma" panose="020B0604030504040204"/>
                <a:cs typeface="Tahoma" panose="020B0604030504040204"/>
              </a:rPr>
              <a:t>Межрегиональный</a:t>
            </a:r>
            <a:r>
              <a:rPr sz="1300" spc="22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latin typeface="Tahoma" panose="020B0604030504040204"/>
                <a:cs typeface="Tahoma" panose="020B0604030504040204"/>
              </a:rPr>
              <a:t>библиотечный</a:t>
            </a:r>
            <a:r>
              <a:rPr sz="1300" spc="229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коллектор"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marR="7380605">
              <a:lnSpc>
                <a:spcPct val="115000"/>
              </a:lnSpc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610</a:t>
            </a:r>
            <a:r>
              <a:rPr sz="1300" spc="2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Американская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художественная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литература </a:t>
            </a: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610</a:t>
            </a:r>
            <a:r>
              <a:rPr sz="1300" spc="2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Проза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610</a:t>
            </a:r>
            <a:r>
              <a:rPr sz="1300" spc="2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Романы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615</a:t>
            </a:r>
            <a:r>
              <a:rPr sz="1300" spc="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Зарубежная</a:t>
            </a:r>
            <a:r>
              <a:rPr sz="1300" spc="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проза$2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dspl_rr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686</a:t>
            </a:r>
            <a:r>
              <a:rPr sz="1300" spc="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84(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7Сое)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44$v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LBC/M$2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rubbk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85" dirty="0">
                <a:latin typeface="Tahoma" panose="020B0604030504040204"/>
                <a:cs typeface="Tahoma" panose="020B0604030504040204"/>
              </a:rPr>
              <a:t>700</a:t>
            </a:r>
            <a:r>
              <a:rPr sz="13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-55" dirty="0">
                <a:latin typeface="Tahoma" panose="020B0604030504040204"/>
                <a:cs typeface="Tahoma" panose="020B0604030504040204"/>
              </a:rPr>
              <a:t>#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60" dirty="0">
                <a:latin typeface="Tahoma" panose="020B0604030504040204"/>
                <a:cs typeface="Tahoma" panose="020B0604030504040204"/>
              </a:rPr>
              <a:t>1$a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55" dirty="0">
                <a:latin typeface="Tahoma" panose="020B0604030504040204"/>
                <a:cs typeface="Tahoma" panose="020B0604030504040204"/>
              </a:rPr>
              <a:t>Вробель$b</a:t>
            </a:r>
            <a:r>
              <a:rPr sz="1300" spc="85" dirty="0">
                <a:latin typeface="Tahoma" panose="020B0604030504040204"/>
                <a:cs typeface="Tahoma" panose="020B0604030504040204"/>
              </a:rPr>
              <a:t>С.</a:t>
            </a:r>
            <a:r>
              <a:rPr sz="1300" spc="-275" dirty="0"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latin typeface="Tahoma" panose="020B0604030504040204"/>
                <a:cs typeface="Tahoma" panose="020B0604030504040204"/>
              </a:rPr>
              <a:t>$g</a:t>
            </a:r>
            <a:r>
              <a:rPr sz="1300" spc="105" dirty="0">
                <a:latin typeface="Tahoma" panose="020B0604030504040204"/>
                <a:cs typeface="Tahoma" panose="020B0604030504040204"/>
              </a:rPr>
              <a:t>Стефани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702</a:t>
            </a:r>
            <a:r>
              <a:rPr sz="1300" spc="2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1$a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Анисимова$b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В.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$g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Вера$4730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801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RU$b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Донская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ГПБ$c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20210520$grcr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marR="7570470">
              <a:lnSpc>
                <a:spcPct val="115000"/>
              </a:lnSpc>
            </a:pPr>
            <a:r>
              <a:rPr sz="1300" spc="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801</a:t>
            </a:r>
            <a:r>
              <a:rPr sz="1300" spc="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RU$b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Донская</a:t>
            </a:r>
            <a:r>
              <a:rPr sz="1300" spc="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ГПБ$c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8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20210520$2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rusmarc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830</a:t>
            </a:r>
            <a:r>
              <a:rPr sz="1300" spc="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Каталогизатор</a:t>
            </a:r>
            <a:r>
              <a:rPr sz="1300" spc="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Кулешова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830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Ред.</a:t>
            </a:r>
            <a:r>
              <a:rPr sz="1300" spc="2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Пальчикова</a:t>
            </a:r>
            <a:r>
              <a:rPr sz="1300" spc="2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2021)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856</a:t>
            </a:r>
            <a:r>
              <a:rPr sz="1300" spc="3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41$uhttp://www.</a:t>
            </a:r>
            <a:r>
              <a:rPr sz="1300" spc="-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dspl.</a:t>
            </a:r>
            <a:r>
              <a:rPr sz="1300" spc="-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ru/donelibrary/title/newbook/3280290.</a:t>
            </a:r>
            <a:r>
              <a:rPr sz="1300" spc="-25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jpg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15000"/>
              </a:lnSpc>
            </a:pP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Донская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ГПБ$b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А$i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9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0700140$x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3280290$z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ООО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"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Межрегиональный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библиотечный</a:t>
            </a:r>
            <a:r>
              <a:rPr sz="1300" spc="2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коллектор"</a:t>
            </a:r>
            <a:r>
              <a:rPr sz="1300" spc="-2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$y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156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6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$9345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1300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1300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909</a:t>
            </a:r>
            <a:r>
              <a:rPr sz="1300" spc="2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##</a:t>
            </a:r>
            <a:r>
              <a:rPr sz="1300" spc="-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1300" spc="-2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Однотомное</a:t>
            </a:r>
            <a:r>
              <a:rPr sz="1300" spc="2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издание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15407" y="292526"/>
            <a:ext cx="141757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0" dirty="0">
                <a:solidFill>
                  <a:srgbClr val="000000"/>
                </a:solidFill>
              </a:rPr>
              <a:t>Б</a:t>
            </a:r>
            <a:r>
              <a:rPr sz="3600" spc="-60" dirty="0">
                <a:solidFill>
                  <a:srgbClr val="000000"/>
                </a:solidFill>
              </a:rPr>
              <a:t>иблиографическ</a:t>
            </a:r>
            <a:r>
              <a:rPr lang="ru-RU" sz="3600" spc="-60" dirty="0">
                <a:solidFill>
                  <a:srgbClr val="000000"/>
                </a:solidFill>
              </a:rPr>
              <a:t>ая запись</a:t>
            </a:r>
            <a:endParaRPr lang="ru-RU" sz="3600" spc="-60" dirty="0">
              <a:solidFill>
                <a:srgbClr val="000000"/>
              </a:solidFill>
            </a:endParaRPr>
          </a:p>
        </p:txBody>
      </p:sp>
      <p:pic>
        <p:nvPicPr>
          <p:cNvPr id="15" name="object 1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439400" y="525780"/>
            <a:ext cx="7345680" cy="4493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 spc="45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tx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tx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3475359"/>
            <a:ext cx="530225" cy="361950"/>
          </a:xfrm>
          <a:custGeom>
            <a:avLst/>
            <a:gdLst/>
            <a:ahLst/>
            <a:cxnLst/>
            <a:rect l="l" t="t" r="r" b="b"/>
            <a:pathLst>
              <a:path w="530225" h="361950">
                <a:moveTo>
                  <a:pt x="162441" y="361949"/>
                </a:moveTo>
                <a:lnTo>
                  <a:pt x="97067" y="361949"/>
                </a:lnTo>
                <a:lnTo>
                  <a:pt x="77085" y="356235"/>
                </a:lnTo>
                <a:lnTo>
                  <a:pt x="35716" y="327604"/>
                </a:lnTo>
                <a:lnTo>
                  <a:pt x="9020" y="282995"/>
                </a:lnTo>
                <a:lnTo>
                  <a:pt x="0" y="225529"/>
                </a:lnTo>
                <a:lnTo>
                  <a:pt x="752" y="207815"/>
                </a:lnTo>
                <a:lnTo>
                  <a:pt x="10258" y="154081"/>
                </a:lnTo>
                <a:lnTo>
                  <a:pt x="34368" y="102833"/>
                </a:lnTo>
                <a:lnTo>
                  <a:pt x="60500" y="72064"/>
                </a:lnTo>
                <a:lnTo>
                  <a:pt x="95567" y="44920"/>
                </a:lnTo>
                <a:lnTo>
                  <a:pt x="140023" y="21939"/>
                </a:lnTo>
                <a:lnTo>
                  <a:pt x="195627" y="5556"/>
                </a:lnTo>
                <a:lnTo>
                  <a:pt x="227710" y="0"/>
                </a:lnTo>
                <a:lnTo>
                  <a:pt x="227710" y="84689"/>
                </a:lnTo>
                <a:lnTo>
                  <a:pt x="208971" y="85886"/>
                </a:lnTo>
                <a:lnTo>
                  <a:pt x="192249" y="88401"/>
                </a:lnTo>
                <a:lnTo>
                  <a:pt x="153765" y="104091"/>
                </a:lnTo>
                <a:lnTo>
                  <a:pt x="127942" y="134056"/>
                </a:lnTo>
                <a:lnTo>
                  <a:pt x="153807" y="135710"/>
                </a:lnTo>
                <a:lnTo>
                  <a:pt x="177371" y="140674"/>
                </a:lnTo>
                <a:lnTo>
                  <a:pt x="217586" y="160537"/>
                </a:lnTo>
                <a:lnTo>
                  <a:pt x="244276" y="195357"/>
                </a:lnTo>
                <a:lnTo>
                  <a:pt x="253173" y="246794"/>
                </a:lnTo>
                <a:lnTo>
                  <a:pt x="252776" y="255867"/>
                </a:lnTo>
                <a:lnTo>
                  <a:pt x="240961" y="300790"/>
                </a:lnTo>
                <a:lnTo>
                  <a:pt x="212988" y="335941"/>
                </a:lnTo>
                <a:lnTo>
                  <a:pt x="170643" y="359802"/>
                </a:lnTo>
                <a:lnTo>
                  <a:pt x="162441" y="361949"/>
                </a:lnTo>
                <a:close/>
              </a:path>
              <a:path w="530225" h="361950">
                <a:moveTo>
                  <a:pt x="439370" y="361949"/>
                </a:moveTo>
                <a:lnTo>
                  <a:pt x="373686" y="361949"/>
                </a:lnTo>
                <a:lnTo>
                  <a:pt x="353862" y="356251"/>
                </a:lnTo>
                <a:lnTo>
                  <a:pt x="312431" y="327620"/>
                </a:lnTo>
                <a:lnTo>
                  <a:pt x="285522" y="282990"/>
                </a:lnTo>
                <a:lnTo>
                  <a:pt x="276558" y="225508"/>
                </a:lnTo>
                <a:lnTo>
                  <a:pt x="277190" y="207793"/>
                </a:lnTo>
                <a:lnTo>
                  <a:pt x="286682" y="154060"/>
                </a:lnTo>
                <a:lnTo>
                  <a:pt x="310938" y="102810"/>
                </a:lnTo>
                <a:lnTo>
                  <a:pt x="337286" y="72043"/>
                </a:lnTo>
                <a:lnTo>
                  <a:pt x="372496" y="44899"/>
                </a:lnTo>
                <a:lnTo>
                  <a:pt x="416975" y="21930"/>
                </a:lnTo>
                <a:lnTo>
                  <a:pt x="472579" y="5556"/>
                </a:lnTo>
                <a:lnTo>
                  <a:pt x="504675" y="0"/>
                </a:lnTo>
                <a:lnTo>
                  <a:pt x="504675" y="84689"/>
                </a:lnTo>
                <a:lnTo>
                  <a:pt x="485926" y="85886"/>
                </a:lnTo>
                <a:lnTo>
                  <a:pt x="469201" y="88401"/>
                </a:lnTo>
                <a:lnTo>
                  <a:pt x="430695" y="104091"/>
                </a:lnTo>
                <a:lnTo>
                  <a:pt x="404392" y="134072"/>
                </a:lnTo>
                <a:lnTo>
                  <a:pt x="430482" y="135726"/>
                </a:lnTo>
                <a:lnTo>
                  <a:pt x="454205" y="140689"/>
                </a:lnTo>
                <a:lnTo>
                  <a:pt x="494540" y="160547"/>
                </a:lnTo>
                <a:lnTo>
                  <a:pt x="521244" y="195369"/>
                </a:lnTo>
                <a:lnTo>
                  <a:pt x="530153" y="246810"/>
                </a:lnTo>
                <a:lnTo>
                  <a:pt x="529743" y="255855"/>
                </a:lnTo>
                <a:lnTo>
                  <a:pt x="529650" y="257916"/>
                </a:lnTo>
                <a:lnTo>
                  <a:pt x="517571" y="300801"/>
                </a:lnTo>
                <a:lnTo>
                  <a:pt x="489811" y="335956"/>
                </a:lnTo>
                <a:lnTo>
                  <a:pt x="447574" y="359816"/>
                </a:lnTo>
                <a:lnTo>
                  <a:pt x="439370" y="3619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2048" y="3445987"/>
            <a:ext cx="14895830" cy="14732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30"/>
              </a:spcBef>
            </a:pP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один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уровень.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Его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составляют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одночастный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ресурс,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завершенный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многочастный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ресурс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целом,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отдельную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единицу,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также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группу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многочастного</a:t>
            </a:r>
            <a:r>
              <a:rPr sz="3350" spc="-3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ресурса</a:t>
            </a:r>
            <a:r>
              <a:rPr sz="3350" spc="-3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(см.</a:t>
            </a:r>
            <a:r>
              <a:rPr sz="3350" spc="-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раздел</a:t>
            </a:r>
            <a:r>
              <a:rPr sz="3350" spc="-3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5</a:t>
            </a:r>
            <a:r>
              <a:rPr sz="3350" spc="-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i="1" spc="-280" dirty="0">
                <a:solidFill>
                  <a:srgbClr val="3C4148"/>
                </a:solidFill>
                <a:latin typeface="Arial" panose="020B0604020202020204"/>
                <a:cs typeface="Arial" panose="020B0604020202020204"/>
              </a:rPr>
              <a:t>ГОСТа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53" y="9258401"/>
            <a:ext cx="124790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ГОСТ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7.0.100-2018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"Библиографическая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запись. Библиографическое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описание.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Общие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требования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правила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составления"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897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4700" spc="65" dirty="0"/>
              <a:t>Одноуровневое</a:t>
            </a:r>
            <a:r>
              <a:rPr sz="4700" spc="-270" dirty="0"/>
              <a:t> </a:t>
            </a:r>
            <a:r>
              <a:rPr sz="4700" spc="90" dirty="0"/>
              <a:t>описание</a:t>
            </a:r>
            <a:endParaRPr sz="4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831960" y="1795603"/>
            <a:ext cx="12620639" cy="44862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59385" y="7140841"/>
            <a:ext cx="31692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latin typeface="Tahoma" panose="020B0604030504040204"/>
                <a:cs typeface="Tahoma" panose="020B0604030504040204"/>
              </a:rPr>
              <a:t>Один</a:t>
            </a:r>
            <a:r>
              <a:rPr sz="3800" spc="-250" dirty="0">
                <a:latin typeface="Tahoma" panose="020B0604030504040204"/>
                <a:cs typeface="Tahoma" panose="020B0604030504040204"/>
              </a:rPr>
              <a:t> </a:t>
            </a:r>
            <a:r>
              <a:rPr sz="3800" spc="60" dirty="0">
                <a:latin typeface="Tahoma" panose="020B0604030504040204"/>
                <a:cs typeface="Tahoma" panose="020B0604030504040204"/>
              </a:rPr>
              <a:t>уровень</a:t>
            </a:r>
            <a:endParaRPr sz="3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 spc="-1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tx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tx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9015" y="1475262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39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79015" y="1625232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39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9015" y="1775206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39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1602" y="1449923"/>
            <a:ext cx="226695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85" dirty="0"/>
              <a:t>План</a:t>
            </a:r>
            <a:endParaRPr sz="8000"/>
          </a:p>
        </p:txBody>
      </p:sp>
      <p:sp>
        <p:nvSpPr>
          <p:cNvPr id="7" name="object 7"/>
          <p:cNvSpPr txBox="1"/>
          <p:nvPr/>
        </p:nvSpPr>
        <p:spPr>
          <a:xfrm>
            <a:off x="2501839" y="3238328"/>
            <a:ext cx="14763750" cy="48126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135"/>
              </a:spcBef>
              <a:buAutoNum type="arabicPeriod"/>
              <a:tabLst>
                <a:tab pos="365125" algn="l"/>
              </a:tabLst>
            </a:pP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Система</a:t>
            </a:r>
            <a:r>
              <a:rPr sz="2700" spc="1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сводных</a:t>
            </a:r>
            <a:r>
              <a:rPr sz="2700" spc="1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</a:t>
            </a:r>
            <a:r>
              <a:rPr sz="2700" spc="1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каталогов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 marL="365125" indent="-3397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Схема</a:t>
            </a:r>
            <a:r>
              <a:rPr sz="2700" spc="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взаимодействия</a:t>
            </a:r>
            <a:r>
              <a:rPr sz="2700" spc="5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участников</a:t>
            </a:r>
            <a:r>
              <a:rPr sz="2700" spc="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проекта</a:t>
            </a:r>
            <a:r>
              <a:rPr sz="2700" spc="5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“Сводный</a:t>
            </a:r>
            <a:r>
              <a:rPr sz="2700" spc="5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каталог</a:t>
            </a:r>
            <a:r>
              <a:rPr sz="2700" spc="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библиотек</a:t>
            </a:r>
            <a:r>
              <a:rPr sz="2700" spc="5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Ростовской </a:t>
            </a: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области”</a:t>
            </a:r>
            <a:endParaRPr sz="2700" spc="45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365125" indent="-3397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r>
              <a:rPr sz="27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27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</a:t>
            </a:r>
            <a:r>
              <a:rPr sz="27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</a:t>
            </a:r>
            <a:r>
              <a:rPr sz="270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 marL="365125" indent="-3397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27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</a:t>
            </a:r>
            <a:r>
              <a:rPr sz="27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</a:t>
            </a:r>
            <a:r>
              <a:rPr sz="27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одноуровневой</a:t>
            </a:r>
            <a:r>
              <a:rPr sz="27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</a:t>
            </a:r>
            <a:r>
              <a:rPr sz="27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 marL="365125" indent="-3524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27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</a:t>
            </a:r>
            <a:r>
              <a:rPr sz="27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</a:t>
            </a:r>
            <a:r>
              <a:rPr sz="27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многоуровневой</a:t>
            </a:r>
            <a:r>
              <a:rPr sz="27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</a:t>
            </a:r>
            <a:r>
              <a:rPr sz="2700" spc="1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2700" spc="65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365125" indent="-3524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r>
              <a:rPr sz="27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Списание</a:t>
            </a:r>
            <a:r>
              <a:rPr sz="2700" spc="1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документов</a:t>
            </a:r>
            <a:r>
              <a:rPr sz="2700" spc="1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из</a:t>
            </a:r>
            <a:r>
              <a:rPr sz="2700" spc="1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системы</a:t>
            </a:r>
            <a:r>
              <a:rPr sz="2700" spc="1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электронных</a:t>
            </a:r>
            <a:r>
              <a:rPr sz="2700" spc="1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 </a:t>
            </a:r>
            <a:r>
              <a:rPr sz="27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каталогов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 marL="12700" indent="0">
              <a:lnSpc>
                <a:spcPct val="100000"/>
              </a:lnSpc>
              <a:spcBef>
                <a:spcPts val="1035"/>
              </a:spcBef>
              <a:buNone/>
              <a:tabLst>
                <a:tab pos="365125" algn="l"/>
              </a:tabLst>
            </a:pPr>
            <a:endParaRPr sz="2700" spc="65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365125" indent="-35242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65125" algn="l"/>
              </a:tabLst>
            </a:pPr>
            <a:endParaRPr sz="27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3475359"/>
            <a:ext cx="530225" cy="361950"/>
          </a:xfrm>
          <a:custGeom>
            <a:avLst/>
            <a:gdLst/>
            <a:ahLst/>
            <a:cxnLst/>
            <a:rect l="l" t="t" r="r" b="b"/>
            <a:pathLst>
              <a:path w="530225" h="361950">
                <a:moveTo>
                  <a:pt x="162441" y="361949"/>
                </a:moveTo>
                <a:lnTo>
                  <a:pt x="97067" y="361949"/>
                </a:lnTo>
                <a:lnTo>
                  <a:pt x="77085" y="356235"/>
                </a:lnTo>
                <a:lnTo>
                  <a:pt x="35716" y="327604"/>
                </a:lnTo>
                <a:lnTo>
                  <a:pt x="9020" y="282995"/>
                </a:lnTo>
                <a:lnTo>
                  <a:pt x="0" y="225529"/>
                </a:lnTo>
                <a:lnTo>
                  <a:pt x="752" y="207815"/>
                </a:lnTo>
                <a:lnTo>
                  <a:pt x="10258" y="154081"/>
                </a:lnTo>
                <a:lnTo>
                  <a:pt x="34368" y="102833"/>
                </a:lnTo>
                <a:lnTo>
                  <a:pt x="60500" y="72064"/>
                </a:lnTo>
                <a:lnTo>
                  <a:pt x="95567" y="44920"/>
                </a:lnTo>
                <a:lnTo>
                  <a:pt x="140023" y="21939"/>
                </a:lnTo>
                <a:lnTo>
                  <a:pt x="195627" y="5556"/>
                </a:lnTo>
                <a:lnTo>
                  <a:pt x="227710" y="0"/>
                </a:lnTo>
                <a:lnTo>
                  <a:pt x="227710" y="84689"/>
                </a:lnTo>
                <a:lnTo>
                  <a:pt x="208971" y="85886"/>
                </a:lnTo>
                <a:lnTo>
                  <a:pt x="192249" y="88401"/>
                </a:lnTo>
                <a:lnTo>
                  <a:pt x="153765" y="104091"/>
                </a:lnTo>
                <a:lnTo>
                  <a:pt x="127942" y="134056"/>
                </a:lnTo>
                <a:lnTo>
                  <a:pt x="153807" y="135710"/>
                </a:lnTo>
                <a:lnTo>
                  <a:pt x="177371" y="140674"/>
                </a:lnTo>
                <a:lnTo>
                  <a:pt x="217586" y="160537"/>
                </a:lnTo>
                <a:lnTo>
                  <a:pt x="244276" y="195357"/>
                </a:lnTo>
                <a:lnTo>
                  <a:pt x="253173" y="246794"/>
                </a:lnTo>
                <a:lnTo>
                  <a:pt x="252776" y="255867"/>
                </a:lnTo>
                <a:lnTo>
                  <a:pt x="240961" y="300790"/>
                </a:lnTo>
                <a:lnTo>
                  <a:pt x="212988" y="335941"/>
                </a:lnTo>
                <a:lnTo>
                  <a:pt x="170643" y="359802"/>
                </a:lnTo>
                <a:lnTo>
                  <a:pt x="162441" y="361949"/>
                </a:lnTo>
                <a:close/>
              </a:path>
              <a:path w="530225" h="361950">
                <a:moveTo>
                  <a:pt x="439370" y="361949"/>
                </a:moveTo>
                <a:lnTo>
                  <a:pt x="373686" y="361949"/>
                </a:lnTo>
                <a:lnTo>
                  <a:pt x="353862" y="356251"/>
                </a:lnTo>
                <a:lnTo>
                  <a:pt x="312431" y="327620"/>
                </a:lnTo>
                <a:lnTo>
                  <a:pt x="285522" y="282990"/>
                </a:lnTo>
                <a:lnTo>
                  <a:pt x="276558" y="225508"/>
                </a:lnTo>
                <a:lnTo>
                  <a:pt x="277190" y="207793"/>
                </a:lnTo>
                <a:lnTo>
                  <a:pt x="286682" y="154060"/>
                </a:lnTo>
                <a:lnTo>
                  <a:pt x="310938" y="102810"/>
                </a:lnTo>
                <a:lnTo>
                  <a:pt x="337286" y="72043"/>
                </a:lnTo>
                <a:lnTo>
                  <a:pt x="372496" y="44899"/>
                </a:lnTo>
                <a:lnTo>
                  <a:pt x="416975" y="21930"/>
                </a:lnTo>
                <a:lnTo>
                  <a:pt x="472579" y="5556"/>
                </a:lnTo>
                <a:lnTo>
                  <a:pt x="504675" y="0"/>
                </a:lnTo>
                <a:lnTo>
                  <a:pt x="504675" y="84689"/>
                </a:lnTo>
                <a:lnTo>
                  <a:pt x="485926" y="85886"/>
                </a:lnTo>
                <a:lnTo>
                  <a:pt x="469201" y="88401"/>
                </a:lnTo>
                <a:lnTo>
                  <a:pt x="430695" y="104091"/>
                </a:lnTo>
                <a:lnTo>
                  <a:pt x="404392" y="134072"/>
                </a:lnTo>
                <a:lnTo>
                  <a:pt x="430482" y="135726"/>
                </a:lnTo>
                <a:lnTo>
                  <a:pt x="454205" y="140689"/>
                </a:lnTo>
                <a:lnTo>
                  <a:pt x="494540" y="160547"/>
                </a:lnTo>
                <a:lnTo>
                  <a:pt x="521244" y="195369"/>
                </a:lnTo>
                <a:lnTo>
                  <a:pt x="530153" y="246810"/>
                </a:lnTo>
                <a:lnTo>
                  <a:pt x="529743" y="255855"/>
                </a:lnTo>
                <a:lnTo>
                  <a:pt x="529650" y="257916"/>
                </a:lnTo>
                <a:lnTo>
                  <a:pt x="517571" y="300801"/>
                </a:lnTo>
                <a:lnTo>
                  <a:pt x="489811" y="335956"/>
                </a:lnTo>
                <a:lnTo>
                  <a:pt x="447574" y="359816"/>
                </a:lnTo>
                <a:lnTo>
                  <a:pt x="439370" y="3619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2048" y="3445987"/>
            <a:ext cx="14954250" cy="19399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30"/>
              </a:spcBef>
            </a:pP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два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уровня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более.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Его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составляют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многочастный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ресурс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целом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либо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отдельную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единицу,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также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группу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</a:t>
            </a:r>
            <a:r>
              <a:rPr sz="335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многочастного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ресурса</a:t>
            </a:r>
            <a:r>
              <a:rPr sz="335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–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один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или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несколько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томов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(выпусков,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номеров,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частей)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многотомного, </a:t>
            </a:r>
            <a:r>
              <a:rPr sz="335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комплектного,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комбинированного,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сериального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(см.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раздел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6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i="1" spc="-280" dirty="0">
                <a:solidFill>
                  <a:srgbClr val="3C4148"/>
                </a:solidFill>
                <a:latin typeface="Arial" panose="020B0604020202020204"/>
                <a:cs typeface="Arial" panose="020B0604020202020204"/>
              </a:rPr>
              <a:t>ГОСТа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897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4700" spc="95" dirty="0"/>
              <a:t>Многоуровневое</a:t>
            </a:r>
            <a:r>
              <a:rPr sz="4700" spc="-250" dirty="0"/>
              <a:t> </a:t>
            </a:r>
            <a:r>
              <a:rPr sz="4700" spc="90" dirty="0"/>
              <a:t>описание</a:t>
            </a:r>
            <a:endParaRPr sz="4700"/>
          </a:p>
        </p:txBody>
      </p:sp>
      <p:sp>
        <p:nvSpPr>
          <p:cNvPr id="10" name="object 7"/>
          <p:cNvSpPr txBox="1"/>
          <p:nvPr/>
        </p:nvSpPr>
        <p:spPr>
          <a:xfrm>
            <a:off x="914453" y="9258401"/>
            <a:ext cx="124790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ГОСТ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7.0.100-2018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"Библиографическая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запись. Библиографическое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описание.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Общие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требования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правила </a:t>
            </a:r>
            <a:r>
              <a:rPr sz="15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составления"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39414" y="9070408"/>
            <a:ext cx="44348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Одно</a:t>
            </a:r>
            <a:r>
              <a:rPr sz="3500" dirty="0">
                <a:latin typeface="Tahoma" panose="020B0604030504040204"/>
                <a:cs typeface="Tahoma" panose="020B0604030504040204"/>
              </a:rPr>
              <a:t>томное</a:t>
            </a:r>
            <a:r>
              <a:rPr sz="3500" spc="100" dirty="0">
                <a:latin typeface="Tahoma" panose="020B0604030504040204"/>
                <a:cs typeface="Tahoma" panose="020B0604030504040204"/>
              </a:rPr>
              <a:t> </a:t>
            </a:r>
            <a:r>
              <a:rPr sz="3500" spc="40" dirty="0">
                <a:latin typeface="Tahoma" panose="020B0604030504040204"/>
                <a:cs typeface="Tahoma" panose="020B0604030504040204"/>
              </a:rPr>
              <a:t>издание</a:t>
            </a:r>
            <a:endParaRPr sz="3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19090" marR="5080" indent="-885825">
              <a:lnSpc>
                <a:spcPct val="117000"/>
              </a:lnSpc>
              <a:spcBef>
                <a:spcPts val="95"/>
              </a:spcBef>
            </a:pPr>
            <a:r>
              <a:rPr sz="4400" spc="50" dirty="0">
                <a:solidFill>
                  <a:srgbClr val="F1620E"/>
                </a:solidFill>
              </a:rPr>
              <a:t>Одно</a:t>
            </a:r>
            <a:r>
              <a:rPr sz="4400" spc="50" dirty="0"/>
              <a:t>уровневая</a:t>
            </a:r>
            <a:r>
              <a:rPr sz="4400" spc="-254" dirty="0"/>
              <a:t> </a:t>
            </a:r>
            <a:r>
              <a:rPr sz="4400" spc="95" dirty="0"/>
              <a:t>и</a:t>
            </a:r>
            <a:r>
              <a:rPr sz="4400" spc="-250" dirty="0"/>
              <a:t> </a:t>
            </a:r>
            <a:r>
              <a:rPr sz="4400" spc="65" dirty="0">
                <a:solidFill>
                  <a:srgbClr val="F1620E"/>
                </a:solidFill>
              </a:rPr>
              <a:t>много</a:t>
            </a:r>
            <a:r>
              <a:rPr sz="4400" spc="65" dirty="0"/>
              <a:t>уровневая </a:t>
            </a:r>
            <a:r>
              <a:rPr sz="4400" spc="50" dirty="0"/>
              <a:t>библиографические</a:t>
            </a:r>
            <a:r>
              <a:rPr sz="4400" spc="-204" dirty="0"/>
              <a:t> </a:t>
            </a:r>
            <a:r>
              <a:rPr sz="4400" spc="85" dirty="0"/>
              <a:t>записи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3830909" y="2752325"/>
            <a:ext cx="4248150" cy="5886450"/>
            <a:chOff x="3830909" y="2752325"/>
            <a:chExt cx="4248150" cy="588645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30909" y="2752325"/>
              <a:ext cx="4248149" cy="58864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051" y="6604436"/>
              <a:ext cx="3076559" cy="13334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982431" y="2752343"/>
            <a:ext cx="4219575" cy="5895975"/>
            <a:chOff x="10982431" y="2752343"/>
            <a:chExt cx="4219575" cy="58959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82431" y="2752343"/>
              <a:ext cx="4219559" cy="58959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38945" y="5951433"/>
              <a:ext cx="2705099" cy="8286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8945" y="6963338"/>
              <a:ext cx="1200149" cy="9810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81660" y="6963338"/>
              <a:ext cx="1162049" cy="98105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842931" y="9070408"/>
            <a:ext cx="46888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Много</a:t>
            </a:r>
            <a:r>
              <a:rPr sz="3500" spc="60" dirty="0">
                <a:latin typeface="Tahoma" panose="020B0604030504040204"/>
                <a:cs typeface="Tahoma" panose="020B0604030504040204"/>
              </a:rPr>
              <a:t>томное</a:t>
            </a:r>
            <a:r>
              <a:rPr sz="3500" spc="-200" dirty="0">
                <a:latin typeface="Tahoma" panose="020B0604030504040204"/>
                <a:cs typeface="Tahoma" panose="020B0604030504040204"/>
              </a:rPr>
              <a:t> </a:t>
            </a:r>
            <a:r>
              <a:rPr sz="3500" spc="40" dirty="0">
                <a:latin typeface="Tahoma" panose="020B0604030504040204"/>
                <a:cs typeface="Tahoma" panose="020B0604030504040204"/>
              </a:rPr>
              <a:t>издание</a:t>
            </a:r>
            <a:endParaRPr sz="35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51550" marR="5080" indent="-2061210">
              <a:lnSpc>
                <a:spcPct val="117000"/>
              </a:lnSpc>
              <a:spcBef>
                <a:spcPts val="95"/>
              </a:spcBef>
            </a:pPr>
            <a:r>
              <a:rPr sz="4400" spc="70" dirty="0"/>
              <a:t>Структура</a:t>
            </a:r>
            <a:r>
              <a:rPr sz="4400" spc="-245" dirty="0"/>
              <a:t> </a:t>
            </a:r>
            <a:r>
              <a:rPr sz="4400" spc="55" dirty="0"/>
              <a:t>библиографической</a:t>
            </a:r>
            <a:r>
              <a:rPr sz="4400" spc="-240" dirty="0"/>
              <a:t> </a:t>
            </a:r>
            <a:r>
              <a:rPr sz="4400" spc="85" dirty="0"/>
              <a:t>записи </a:t>
            </a:r>
            <a:r>
              <a:rPr sz="4400" spc="80" dirty="0">
                <a:solidFill>
                  <a:srgbClr val="F1620E"/>
                </a:solidFill>
              </a:rPr>
              <a:t>много</a:t>
            </a:r>
            <a:r>
              <a:rPr sz="4400" spc="80" dirty="0"/>
              <a:t>томного</a:t>
            </a:r>
            <a:r>
              <a:rPr sz="4400" spc="-254" dirty="0"/>
              <a:t> </a:t>
            </a:r>
            <a:r>
              <a:rPr sz="4400" spc="40" dirty="0"/>
              <a:t>издания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35133" y="3247856"/>
            <a:ext cx="8420099" cy="1571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1126" y="6645828"/>
            <a:ext cx="3333749" cy="26098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256" y="6645828"/>
            <a:ext cx="3352799" cy="26098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01813" y="6645828"/>
            <a:ext cx="3333749" cy="260984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191139" y="4946682"/>
            <a:ext cx="1528445" cy="1528445"/>
            <a:chOff x="4191139" y="4946682"/>
            <a:chExt cx="1528445" cy="1528445"/>
          </a:xfrm>
        </p:grpSpPr>
        <p:sp>
          <p:nvSpPr>
            <p:cNvPr id="8" name="object 8"/>
            <p:cNvSpPr/>
            <p:nvPr/>
          </p:nvSpPr>
          <p:spPr>
            <a:xfrm>
              <a:off x="4299141" y="4970495"/>
              <a:ext cx="1396365" cy="1396365"/>
            </a:xfrm>
            <a:custGeom>
              <a:avLst/>
              <a:gdLst/>
              <a:ahLst/>
              <a:cxnLst/>
              <a:rect l="l" t="t" r="r" b="b"/>
              <a:pathLst>
                <a:path w="1396364" h="1396364">
                  <a:moveTo>
                    <a:pt x="1396172" y="0"/>
                  </a:moveTo>
                  <a:lnTo>
                    <a:pt x="0" y="1396172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139" y="6309179"/>
              <a:ext cx="165490" cy="16549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76266" y="5037985"/>
            <a:ext cx="190500" cy="1447165"/>
            <a:chOff x="9076266" y="5037985"/>
            <a:chExt cx="190500" cy="1447165"/>
          </a:xfrm>
        </p:grpSpPr>
        <p:sp>
          <p:nvSpPr>
            <p:cNvPr id="11" name="object 11"/>
            <p:cNvSpPr/>
            <p:nvPr/>
          </p:nvSpPr>
          <p:spPr>
            <a:xfrm>
              <a:off x="9171516" y="5037985"/>
              <a:ext cx="0" cy="1304290"/>
            </a:xfrm>
            <a:custGeom>
              <a:avLst/>
              <a:gdLst/>
              <a:ahLst/>
              <a:cxnLst/>
              <a:rect l="l" t="t" r="r" b="b"/>
              <a:pathLst>
                <a:path h="1304289">
                  <a:moveTo>
                    <a:pt x="0" y="0"/>
                  </a:moveTo>
                  <a:lnTo>
                    <a:pt x="0" y="1303686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6266" y="6341672"/>
              <a:ext cx="190500" cy="14287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408278" y="5006403"/>
            <a:ext cx="1412875" cy="1499870"/>
            <a:chOff x="12408278" y="5006403"/>
            <a:chExt cx="1412875" cy="1499870"/>
          </a:xfrm>
        </p:grpSpPr>
        <p:sp>
          <p:nvSpPr>
            <p:cNvPr id="14" name="object 14"/>
            <p:cNvSpPr/>
            <p:nvPr/>
          </p:nvSpPr>
          <p:spPr>
            <a:xfrm>
              <a:off x="12432090" y="5030215"/>
              <a:ext cx="1283970" cy="1365250"/>
            </a:xfrm>
            <a:custGeom>
              <a:avLst/>
              <a:gdLst/>
              <a:ahLst/>
              <a:cxnLst/>
              <a:rect l="l" t="t" r="r" b="b"/>
              <a:pathLst>
                <a:path w="1283969" h="1365250">
                  <a:moveTo>
                    <a:pt x="0" y="0"/>
                  </a:moveTo>
                  <a:lnTo>
                    <a:pt x="1283369" y="1364903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55914" y="6339719"/>
              <a:ext cx="164916" cy="1659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744443" y="2545232"/>
            <a:ext cx="7915259" cy="5410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8132886"/>
            <a:ext cx="7924799" cy="1924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84664" y="8132886"/>
            <a:ext cx="8039099" cy="1904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78195" marR="5080" indent="-1167765">
              <a:lnSpc>
                <a:spcPct val="117000"/>
              </a:lnSpc>
              <a:spcBef>
                <a:spcPts val="95"/>
              </a:spcBef>
            </a:pPr>
            <a:r>
              <a:rPr sz="4400" spc="75" dirty="0"/>
              <a:t>Внешние</a:t>
            </a:r>
            <a:r>
              <a:rPr sz="4400" spc="-240" dirty="0"/>
              <a:t> </a:t>
            </a:r>
            <a:r>
              <a:rPr sz="4400" spc="95" dirty="0"/>
              <a:t>и</a:t>
            </a:r>
            <a:r>
              <a:rPr sz="4400" spc="-240" dirty="0"/>
              <a:t> </a:t>
            </a:r>
            <a:r>
              <a:rPr sz="4400" spc="65" dirty="0"/>
              <a:t>внутренние</a:t>
            </a:r>
            <a:r>
              <a:rPr sz="4400" spc="-235" dirty="0"/>
              <a:t> </a:t>
            </a:r>
            <a:r>
              <a:rPr sz="4400" spc="65" dirty="0"/>
              <a:t>признаки </a:t>
            </a:r>
            <a:r>
              <a:rPr sz="4400" spc="90" dirty="0">
                <a:solidFill>
                  <a:srgbClr val="F1620E"/>
                </a:solidFill>
              </a:rPr>
              <a:t>много</a:t>
            </a:r>
            <a:r>
              <a:rPr sz="4400" spc="90" dirty="0"/>
              <a:t>уровневой</a:t>
            </a:r>
            <a:r>
              <a:rPr sz="4400" spc="-235" dirty="0"/>
              <a:t> </a:t>
            </a:r>
            <a:r>
              <a:rPr sz="4400" spc="85" dirty="0"/>
              <a:t>записи</a:t>
            </a:r>
            <a:endParaRPr sz="4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028676" y="2372377"/>
            <a:ext cx="9516110" cy="2314575"/>
            <a:chOff x="1028676" y="2372377"/>
            <a:chExt cx="9516110" cy="231457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28700" y="2372377"/>
              <a:ext cx="9515490" cy="23145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66776" y="3529825"/>
              <a:ext cx="1013460" cy="35560"/>
            </a:xfrm>
            <a:custGeom>
              <a:avLst/>
              <a:gdLst/>
              <a:ahLst/>
              <a:cxnLst/>
              <a:rect l="l" t="t" r="r" b="b"/>
              <a:pathLst>
                <a:path w="1013460" h="35560">
                  <a:moveTo>
                    <a:pt x="0" y="35436"/>
                  </a:moveTo>
                  <a:lnTo>
                    <a:pt x="1013402" y="0"/>
                  </a:lnTo>
                </a:path>
              </a:pathLst>
            </a:custGeom>
            <a:ln w="76199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0996" y="6994397"/>
            <a:ext cx="9439259" cy="223835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391514"/>
            <a:ext cx="1104900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100"/>
              </a:spcBef>
            </a:pPr>
            <a:r>
              <a:rPr sz="2900" dirty="0">
                <a:solidFill>
                  <a:srgbClr val="000000"/>
                </a:solidFill>
              </a:rPr>
              <a:t>Чтобы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из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экрана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30" dirty="0">
                <a:solidFill>
                  <a:srgbClr val="000000"/>
                </a:solidFill>
              </a:rPr>
              <a:t>с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общей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части,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попасть</a:t>
            </a:r>
            <a:r>
              <a:rPr sz="2900" spc="-11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на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экран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30" dirty="0">
                <a:solidFill>
                  <a:srgbClr val="000000"/>
                </a:solidFill>
              </a:rPr>
              <a:t>с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-10" dirty="0">
                <a:solidFill>
                  <a:srgbClr val="000000"/>
                </a:solidFill>
              </a:rPr>
              <a:t>тома, </a:t>
            </a:r>
            <a:r>
              <a:rPr sz="2900" dirty="0">
                <a:solidFill>
                  <a:srgbClr val="000000"/>
                </a:solidFill>
              </a:rPr>
              <a:t>надо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нажать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под</a:t>
            </a:r>
            <a:r>
              <a:rPr sz="2900" spc="-75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общей</a:t>
            </a:r>
            <a:r>
              <a:rPr sz="2900" spc="-7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части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строку</a:t>
            </a:r>
            <a:r>
              <a:rPr sz="2900" spc="-75" dirty="0">
                <a:solidFill>
                  <a:srgbClr val="000000"/>
                </a:solidFill>
              </a:rPr>
              <a:t> </a:t>
            </a:r>
            <a:r>
              <a:rPr sz="2900" spc="60" dirty="0">
                <a:solidFill>
                  <a:srgbClr val="000000"/>
                </a:solidFill>
              </a:rPr>
              <a:t>«</a:t>
            </a:r>
            <a:r>
              <a:rPr sz="2900" spc="60" dirty="0">
                <a:solidFill>
                  <a:srgbClr val="F1620E"/>
                </a:solidFill>
              </a:rPr>
              <a:t>Включает</a:t>
            </a:r>
            <a:r>
              <a:rPr sz="2900" spc="60" dirty="0">
                <a:solidFill>
                  <a:srgbClr val="000000"/>
                </a:solidFill>
              </a:rPr>
              <a:t>»</a:t>
            </a:r>
            <a:endParaRPr sz="2900"/>
          </a:p>
        </p:txBody>
      </p:sp>
      <p:sp>
        <p:nvSpPr>
          <p:cNvPr id="11" name="object 11"/>
          <p:cNvSpPr txBox="1"/>
          <p:nvPr/>
        </p:nvSpPr>
        <p:spPr>
          <a:xfrm>
            <a:off x="5858296" y="5602531"/>
            <a:ext cx="1144905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ahoma" panose="020B0604030504040204"/>
                <a:cs typeface="Tahoma" panose="020B0604030504040204"/>
              </a:rPr>
              <a:t>Результат: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экране</a:t>
            </a:r>
            <a:r>
              <a:rPr sz="29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видим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00" dirty="0">
                <a:latin typeface="Tahoma" panose="020B0604030504040204"/>
                <a:cs typeface="Tahoma" panose="020B0604030504040204"/>
              </a:rPr>
              <a:t>БЗ</a:t>
            </a:r>
            <a:r>
              <a:rPr sz="29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тома,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0" dirty="0">
                <a:latin typeface="Tahoma" panose="020B0604030504040204"/>
                <a:cs typeface="Tahoma" panose="020B0604030504040204"/>
              </a:rPr>
              <a:t>связанных</a:t>
            </a:r>
            <a:r>
              <a:rPr sz="29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30" dirty="0">
                <a:latin typeface="Tahoma" panose="020B0604030504040204"/>
                <a:cs typeface="Tahoma" panose="020B0604030504040204"/>
              </a:rPr>
              <a:t>с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00" dirty="0">
                <a:latin typeface="Tahoma" panose="020B0604030504040204"/>
                <a:cs typeface="Tahoma" panose="020B0604030504040204"/>
              </a:rPr>
              <a:t>БЗ</a:t>
            </a:r>
            <a:r>
              <a:rPr sz="2900" spc="-12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общей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части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300" y="460997"/>
            <a:ext cx="1104900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045" marR="5080" indent="-93980">
              <a:lnSpc>
                <a:spcPct val="116000"/>
              </a:lnSpc>
              <a:spcBef>
                <a:spcPts val="100"/>
              </a:spcBef>
            </a:pPr>
            <a:r>
              <a:rPr sz="2900" dirty="0">
                <a:solidFill>
                  <a:srgbClr val="000000"/>
                </a:solidFill>
              </a:rPr>
              <a:t>Чтобы</a:t>
            </a:r>
            <a:r>
              <a:rPr sz="2900" spc="-120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из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экрана</a:t>
            </a:r>
            <a:r>
              <a:rPr sz="2900" spc="-120" dirty="0">
                <a:solidFill>
                  <a:srgbClr val="000000"/>
                </a:solidFill>
              </a:rPr>
              <a:t> </a:t>
            </a:r>
            <a:r>
              <a:rPr sz="2900" spc="130" dirty="0">
                <a:solidFill>
                  <a:srgbClr val="000000"/>
                </a:solidFill>
              </a:rPr>
              <a:t>с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тома,</a:t>
            </a:r>
            <a:r>
              <a:rPr sz="2900" spc="-12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попасть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на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экран</a:t>
            </a:r>
            <a:r>
              <a:rPr sz="2900" spc="-120" dirty="0">
                <a:solidFill>
                  <a:srgbClr val="000000"/>
                </a:solidFill>
              </a:rPr>
              <a:t> </a:t>
            </a:r>
            <a:r>
              <a:rPr sz="2900" spc="130" dirty="0">
                <a:solidFill>
                  <a:srgbClr val="000000"/>
                </a:solidFill>
              </a:rPr>
              <a:t>с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114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общей</a:t>
            </a:r>
            <a:r>
              <a:rPr sz="2900" spc="-120" dirty="0">
                <a:solidFill>
                  <a:srgbClr val="000000"/>
                </a:solidFill>
              </a:rPr>
              <a:t> </a:t>
            </a:r>
            <a:r>
              <a:rPr sz="2900" spc="-10" dirty="0">
                <a:solidFill>
                  <a:srgbClr val="000000"/>
                </a:solidFill>
              </a:rPr>
              <a:t>части, </a:t>
            </a:r>
            <a:r>
              <a:rPr sz="2900" dirty="0">
                <a:solidFill>
                  <a:srgbClr val="000000"/>
                </a:solidFill>
              </a:rPr>
              <a:t>надо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нажать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под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БЗ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тома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строку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60" dirty="0">
                <a:solidFill>
                  <a:srgbClr val="000000"/>
                </a:solidFill>
              </a:rPr>
              <a:t>«</a:t>
            </a:r>
            <a:r>
              <a:rPr sz="2900" spc="60" dirty="0">
                <a:solidFill>
                  <a:srgbClr val="F1620E"/>
                </a:solidFill>
              </a:rPr>
              <a:t>Входит</a:t>
            </a:r>
            <a:r>
              <a:rPr sz="2900" spc="-80" dirty="0">
                <a:solidFill>
                  <a:srgbClr val="F1620E"/>
                </a:solidFill>
              </a:rPr>
              <a:t> </a:t>
            </a:r>
            <a:r>
              <a:rPr sz="2900" spc="229" dirty="0">
                <a:solidFill>
                  <a:srgbClr val="F1620E"/>
                </a:solidFill>
              </a:rPr>
              <a:t>в…</a:t>
            </a:r>
            <a:r>
              <a:rPr sz="2900" spc="229" dirty="0">
                <a:solidFill>
                  <a:srgbClr val="000000"/>
                </a:solidFill>
              </a:rPr>
              <a:t>»</a:t>
            </a:r>
            <a:endParaRPr sz="2900"/>
          </a:p>
        </p:txBody>
      </p:sp>
      <p:sp>
        <p:nvSpPr>
          <p:cNvPr id="7" name="object 7"/>
          <p:cNvSpPr txBox="1"/>
          <p:nvPr/>
        </p:nvSpPr>
        <p:spPr>
          <a:xfrm>
            <a:off x="4962123" y="5633773"/>
            <a:ext cx="129520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Tahoma" panose="020B0604030504040204"/>
                <a:cs typeface="Tahoma" panose="020B0604030504040204"/>
              </a:rPr>
              <a:t>Результат:</a:t>
            </a:r>
            <a:r>
              <a:rPr sz="29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экране</a:t>
            </a:r>
            <a:r>
              <a:rPr sz="2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видим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00" dirty="0">
                <a:latin typeface="Tahoma" panose="020B0604030504040204"/>
                <a:cs typeface="Tahoma" panose="020B0604030504040204"/>
              </a:rPr>
              <a:t>БЗ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общей</a:t>
            </a:r>
            <a:r>
              <a:rPr sz="2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части,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к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45" dirty="0">
                <a:latin typeface="Tahoma" panose="020B0604030504040204"/>
                <a:cs typeface="Tahoma" panose="020B0604030504040204"/>
              </a:rPr>
              <a:t>которой</a:t>
            </a:r>
            <a:r>
              <a:rPr sz="2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привязана</a:t>
            </a:r>
            <a:r>
              <a:rPr sz="2900" spc="-9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00" dirty="0">
                <a:latin typeface="Tahoma" panose="020B0604030504040204"/>
                <a:cs typeface="Tahoma" panose="020B0604030504040204"/>
              </a:rPr>
              <a:t>БЗ</a:t>
            </a:r>
            <a:r>
              <a:rPr sz="2900" spc="-9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20" dirty="0">
                <a:latin typeface="Tahoma" panose="020B0604030504040204"/>
                <a:cs typeface="Tahoma" panose="020B0604030504040204"/>
              </a:rPr>
              <a:t>тома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74823" y="6920849"/>
            <a:ext cx="9515489" cy="231455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43000" y="2336428"/>
            <a:ext cx="9439910" cy="2238375"/>
            <a:chOff x="1143000" y="2336428"/>
            <a:chExt cx="9439910" cy="22383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2336428"/>
              <a:ext cx="9439290" cy="2238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478256" y="3495504"/>
              <a:ext cx="1013460" cy="35560"/>
            </a:xfrm>
            <a:custGeom>
              <a:avLst/>
              <a:gdLst/>
              <a:ahLst/>
              <a:cxnLst/>
              <a:rect l="l" t="t" r="r" b="b"/>
              <a:pathLst>
                <a:path w="1013460" h="35560">
                  <a:moveTo>
                    <a:pt x="0" y="35436"/>
                  </a:moveTo>
                  <a:lnTo>
                    <a:pt x="1013402" y="0"/>
                  </a:lnTo>
                </a:path>
              </a:pathLst>
            </a:custGeom>
            <a:ln w="76199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57963" y="2546603"/>
            <a:ext cx="11582399" cy="30479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6323" y="5957528"/>
            <a:ext cx="8077199" cy="38671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3265" y="497826"/>
            <a:ext cx="15518130" cy="10541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900" spc="1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900" spc="-17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-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ЧК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900" spc="55" dirty="0">
                <a:latin typeface="Tahoma" panose="020B0604030504040204"/>
                <a:cs typeface="Tahoma" panose="020B0604030504040204"/>
              </a:rPr>
              <a:t>СИГЛы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проставляются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записи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5" dirty="0">
                <a:latin typeface="Tahoma" panose="020B0604030504040204"/>
                <a:cs typeface="Tahoma" panose="020B0604030504040204"/>
              </a:rPr>
              <a:t>общую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часть,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5" dirty="0">
                <a:latin typeface="Tahoma" panose="020B0604030504040204"/>
                <a:cs typeface="Tahoma" panose="020B0604030504040204"/>
              </a:rPr>
              <a:t>записи/записях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спецификацию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4872" y="7802013"/>
            <a:ext cx="3629025" cy="10541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9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ОБЩАЯ</a:t>
            </a:r>
            <a:r>
              <a:rPr sz="2900" spc="-19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ЧАСТЬ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900" spc="90" dirty="0">
                <a:latin typeface="Tahoma" panose="020B0604030504040204"/>
                <a:cs typeface="Tahoma" panose="020B0604030504040204"/>
              </a:rPr>
              <a:t>899</a:t>
            </a:r>
            <a:r>
              <a:rPr sz="29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поле</a:t>
            </a:r>
            <a:r>
              <a:rPr sz="29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80" dirty="0">
                <a:latin typeface="Tahoma" panose="020B0604030504040204"/>
                <a:cs typeface="Tahoma" panose="020B0604030504040204"/>
              </a:rPr>
              <a:t>-</a:t>
            </a:r>
            <a:r>
              <a:rPr sz="2900" spc="-8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только</a:t>
            </a:r>
            <a:r>
              <a:rPr sz="2900" spc="-8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9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91883" y="2516748"/>
            <a:ext cx="12611099" cy="28860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3171" y="5675924"/>
            <a:ext cx="7343789" cy="3467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3265" y="497826"/>
            <a:ext cx="15518130" cy="10541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900" spc="1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900" spc="-17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-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ЧК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900" spc="55" dirty="0">
                <a:latin typeface="Tahoma" panose="020B0604030504040204"/>
                <a:cs typeface="Tahoma" panose="020B0604030504040204"/>
              </a:rPr>
              <a:t>СИГЛы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проставляются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записи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5" dirty="0">
                <a:latin typeface="Tahoma" panose="020B0604030504040204"/>
                <a:cs typeface="Tahoma" panose="020B0604030504040204"/>
              </a:rPr>
              <a:t>общую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часть,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5" dirty="0">
                <a:latin typeface="Tahoma" panose="020B0604030504040204"/>
                <a:cs typeface="Tahoma" panose="020B0604030504040204"/>
              </a:rPr>
              <a:t>записи/записях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7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спецификацию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785" y="8093706"/>
            <a:ext cx="6534784" cy="10541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900" spc="-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СПЕЦИФИКАЦИЯ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900" spc="90" dirty="0">
                <a:latin typeface="Tahoma" panose="020B0604030504040204"/>
                <a:cs typeface="Tahoma" panose="020B0604030504040204"/>
              </a:rPr>
              <a:t>899</a:t>
            </a:r>
            <a:r>
              <a:rPr sz="29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поле</a:t>
            </a:r>
            <a:r>
              <a:rPr sz="2900" spc="-13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80" dirty="0">
                <a:latin typeface="Tahoma" panose="020B0604030504040204"/>
                <a:cs typeface="Tahoma" panose="020B0604030504040204"/>
              </a:rPr>
              <a:t>-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7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все</a:t>
            </a:r>
            <a:r>
              <a:rPr sz="2900" spc="-1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50" dirty="0">
                <a:latin typeface="Tahoma" panose="020B0604030504040204"/>
                <a:cs typeface="Tahoma" panose="020B0604030504040204"/>
              </a:rPr>
              <a:t>необходимые</a:t>
            </a:r>
            <a:r>
              <a:rPr sz="2900" spc="-13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-10" dirty="0">
                <a:latin typeface="Tahoma" panose="020B0604030504040204"/>
                <a:cs typeface="Tahoma" panose="020B0604030504040204"/>
              </a:rPr>
              <a:t>подполя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 spc="-1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tx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tx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8700" y="3475359"/>
            <a:ext cx="530225" cy="361950"/>
          </a:xfrm>
          <a:custGeom>
            <a:avLst/>
            <a:gdLst/>
            <a:ahLst/>
            <a:cxnLst/>
            <a:rect l="l" t="t" r="r" b="b"/>
            <a:pathLst>
              <a:path w="530225" h="361950">
                <a:moveTo>
                  <a:pt x="162441" y="361949"/>
                </a:moveTo>
                <a:lnTo>
                  <a:pt x="97067" y="361949"/>
                </a:lnTo>
                <a:lnTo>
                  <a:pt x="77085" y="356235"/>
                </a:lnTo>
                <a:lnTo>
                  <a:pt x="35716" y="327604"/>
                </a:lnTo>
                <a:lnTo>
                  <a:pt x="9020" y="282995"/>
                </a:lnTo>
                <a:lnTo>
                  <a:pt x="0" y="225529"/>
                </a:lnTo>
                <a:lnTo>
                  <a:pt x="752" y="207815"/>
                </a:lnTo>
                <a:lnTo>
                  <a:pt x="10258" y="154081"/>
                </a:lnTo>
                <a:lnTo>
                  <a:pt x="34368" y="102833"/>
                </a:lnTo>
                <a:lnTo>
                  <a:pt x="60500" y="72064"/>
                </a:lnTo>
                <a:lnTo>
                  <a:pt x="95567" y="44920"/>
                </a:lnTo>
                <a:lnTo>
                  <a:pt x="140023" y="21939"/>
                </a:lnTo>
                <a:lnTo>
                  <a:pt x="195627" y="5556"/>
                </a:lnTo>
                <a:lnTo>
                  <a:pt x="227710" y="0"/>
                </a:lnTo>
                <a:lnTo>
                  <a:pt x="227710" y="84689"/>
                </a:lnTo>
                <a:lnTo>
                  <a:pt x="208971" y="85886"/>
                </a:lnTo>
                <a:lnTo>
                  <a:pt x="192249" y="88401"/>
                </a:lnTo>
                <a:lnTo>
                  <a:pt x="153765" y="104091"/>
                </a:lnTo>
                <a:lnTo>
                  <a:pt x="127942" y="134056"/>
                </a:lnTo>
                <a:lnTo>
                  <a:pt x="153807" y="135710"/>
                </a:lnTo>
                <a:lnTo>
                  <a:pt x="177371" y="140674"/>
                </a:lnTo>
                <a:lnTo>
                  <a:pt x="217586" y="160537"/>
                </a:lnTo>
                <a:lnTo>
                  <a:pt x="244276" y="195357"/>
                </a:lnTo>
                <a:lnTo>
                  <a:pt x="253173" y="246794"/>
                </a:lnTo>
                <a:lnTo>
                  <a:pt x="252776" y="255867"/>
                </a:lnTo>
                <a:lnTo>
                  <a:pt x="240961" y="300790"/>
                </a:lnTo>
                <a:lnTo>
                  <a:pt x="212988" y="335941"/>
                </a:lnTo>
                <a:lnTo>
                  <a:pt x="170643" y="359802"/>
                </a:lnTo>
                <a:lnTo>
                  <a:pt x="162441" y="361949"/>
                </a:lnTo>
                <a:close/>
              </a:path>
              <a:path w="530225" h="361950">
                <a:moveTo>
                  <a:pt x="439370" y="361949"/>
                </a:moveTo>
                <a:lnTo>
                  <a:pt x="373686" y="361949"/>
                </a:lnTo>
                <a:lnTo>
                  <a:pt x="353862" y="356251"/>
                </a:lnTo>
                <a:lnTo>
                  <a:pt x="312431" y="327620"/>
                </a:lnTo>
                <a:lnTo>
                  <a:pt x="285522" y="282990"/>
                </a:lnTo>
                <a:lnTo>
                  <a:pt x="276558" y="225508"/>
                </a:lnTo>
                <a:lnTo>
                  <a:pt x="277190" y="207793"/>
                </a:lnTo>
                <a:lnTo>
                  <a:pt x="286682" y="154060"/>
                </a:lnTo>
                <a:lnTo>
                  <a:pt x="310938" y="102810"/>
                </a:lnTo>
                <a:lnTo>
                  <a:pt x="337286" y="72043"/>
                </a:lnTo>
                <a:lnTo>
                  <a:pt x="372496" y="44899"/>
                </a:lnTo>
                <a:lnTo>
                  <a:pt x="416975" y="21930"/>
                </a:lnTo>
                <a:lnTo>
                  <a:pt x="472579" y="5556"/>
                </a:lnTo>
                <a:lnTo>
                  <a:pt x="504675" y="0"/>
                </a:lnTo>
                <a:lnTo>
                  <a:pt x="504675" y="84689"/>
                </a:lnTo>
                <a:lnTo>
                  <a:pt x="485926" y="85886"/>
                </a:lnTo>
                <a:lnTo>
                  <a:pt x="469201" y="88401"/>
                </a:lnTo>
                <a:lnTo>
                  <a:pt x="430695" y="104091"/>
                </a:lnTo>
                <a:lnTo>
                  <a:pt x="404392" y="134072"/>
                </a:lnTo>
                <a:lnTo>
                  <a:pt x="430482" y="135726"/>
                </a:lnTo>
                <a:lnTo>
                  <a:pt x="454205" y="140689"/>
                </a:lnTo>
                <a:lnTo>
                  <a:pt x="494540" y="160547"/>
                </a:lnTo>
                <a:lnTo>
                  <a:pt x="521244" y="195369"/>
                </a:lnTo>
                <a:lnTo>
                  <a:pt x="530153" y="246810"/>
                </a:lnTo>
                <a:lnTo>
                  <a:pt x="529743" y="255855"/>
                </a:lnTo>
                <a:lnTo>
                  <a:pt x="529650" y="257916"/>
                </a:lnTo>
                <a:lnTo>
                  <a:pt x="517571" y="300801"/>
                </a:lnTo>
                <a:lnTo>
                  <a:pt x="489811" y="335956"/>
                </a:lnTo>
                <a:lnTo>
                  <a:pt x="447574" y="359816"/>
                </a:lnTo>
                <a:lnTo>
                  <a:pt x="439370" y="3619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92048" y="3445987"/>
            <a:ext cx="14512290" cy="10064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530"/>
              </a:spcBef>
            </a:pPr>
            <a:r>
              <a:rPr sz="3350" spc="-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условное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обозначение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хранения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конкретном</a:t>
            </a:r>
            <a:r>
              <a:rPr sz="3350" spc="-2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фонде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библиотеки, </a:t>
            </a:r>
            <a:r>
              <a:rPr sz="335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информационного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виде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буквенных</a:t>
            </a:r>
            <a:r>
              <a:rPr sz="3350" spc="-2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и/или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цифровых</a:t>
            </a:r>
            <a:r>
              <a:rPr sz="3350" spc="-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знаков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7897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sz="4700" spc="95" dirty="0"/>
              <a:t>Сигла</a:t>
            </a:r>
            <a:r>
              <a:rPr sz="4700" spc="-265" dirty="0"/>
              <a:t> </a:t>
            </a:r>
            <a:r>
              <a:rPr sz="4700" spc="70" dirty="0"/>
              <a:t>хранения</a:t>
            </a:r>
            <a:r>
              <a:rPr sz="4700" spc="-260" dirty="0"/>
              <a:t> </a:t>
            </a:r>
            <a:r>
              <a:rPr sz="4700" spc="45" dirty="0"/>
              <a:t>документа</a:t>
            </a:r>
            <a:endParaRPr sz="4700"/>
          </a:p>
        </p:txBody>
      </p:sp>
      <p:sp>
        <p:nvSpPr>
          <p:cNvPr id="11" name="object 11"/>
          <p:cNvSpPr txBox="1"/>
          <p:nvPr/>
        </p:nvSpPr>
        <p:spPr>
          <a:xfrm>
            <a:off x="609600" y="9105900"/>
            <a:ext cx="1741043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ГОСТ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13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7.0.76—</a:t>
            </a:r>
            <a:r>
              <a:rPr sz="1500" u="none" spc="114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2022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Система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стандартов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по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7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информации,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библиотечному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издательскому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делу.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Библиографирование. Библиографические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ресурсы Термины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и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определения.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Дата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введения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в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действие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 </a:t>
            </a:r>
            <a:r>
              <a:rPr sz="1500" u="none" spc="10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1"/>
                    </a:ext>
                  </a:extLst>
                </a:hlinkClick>
              </a:rPr>
              <a:t>01.09.2022</a:t>
            </a:r>
            <a:endParaRPr sz="1500" u="none" spc="105" dirty="0">
              <a:solidFill>
                <a:schemeClr val="bg1"/>
              </a:solidFill>
              <a:latin typeface="Tahoma" panose="020B0604030504040204"/>
              <a:cs typeface="Tahoma" panose="020B0604030504040204"/>
              <a:hlinkClick r:id="rId1" action="ppaction://hlinkfile">
                <a:extLst>
                  <a:ext uri="{DAF060AB-1E55-43B9-8AAB-6FB025537F2F}">
                    <wpsdc:hlinkClr xmlns:wpsdc="http://www.wps.cn/officeDocument/2017/drawingmlCustomData" val="000000"/>
                    <wpsdc:folHlinkClr xmlns:wpsdc="http://www.wps.cn/officeDocument/2017/drawingmlCustomData" val="000000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056" y="783969"/>
            <a:ext cx="631888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125" dirty="0"/>
              <a:t>Холдинговые</a:t>
            </a:r>
            <a:r>
              <a:rPr sz="5300" spc="-475" dirty="0"/>
              <a:t> </a:t>
            </a:r>
            <a:r>
              <a:rPr sz="5300" spc="-95" dirty="0"/>
              <a:t>данные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734056" y="2454157"/>
            <a:ext cx="777938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</a:t>
            </a:r>
            <a:r>
              <a:rPr sz="3500" spc="-3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Блок</a:t>
            </a:r>
            <a:r>
              <a:rPr sz="350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международного</a:t>
            </a:r>
            <a:r>
              <a:rPr sz="3500" spc="-30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-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использования</a:t>
            </a:r>
            <a:endParaRPr sz="3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8577" y="4524940"/>
            <a:ext cx="350774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3070">
              <a:lnSpc>
                <a:spcPct val="115000"/>
              </a:lnSpc>
              <a:spcBef>
                <a:spcPts val="100"/>
              </a:spcBef>
            </a:pP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данные</a:t>
            </a:r>
            <a:r>
              <a:rPr sz="32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 местонахождении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571" y="4723796"/>
            <a:ext cx="12186285" cy="86169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230"/>
              </a:lnSpc>
              <a:spcBef>
                <a:spcPts val="315"/>
              </a:spcBef>
            </a:pPr>
            <a:r>
              <a:rPr sz="2800" spc="1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800" spc="-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50" dirty="0">
                <a:latin typeface="Tahoma" panose="020B0604030504040204"/>
                <a:cs typeface="Tahoma" panose="020B0604030504040204"/>
              </a:rPr>
              <a:t>##$aДонская</a:t>
            </a:r>
            <a:r>
              <a:rPr sz="28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14" dirty="0">
                <a:latin typeface="Tahoma" panose="020B0604030504040204"/>
                <a:cs typeface="Tahoma" panose="020B0604030504040204"/>
              </a:rPr>
              <a:t>ГПБ$bА$iВ</a:t>
            </a:r>
            <a:r>
              <a:rPr sz="28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25" dirty="0">
                <a:latin typeface="Tahoma" panose="020B0604030504040204"/>
                <a:cs typeface="Tahoma" panose="020B0604030504040204"/>
              </a:rPr>
              <a:t>899$jВ</a:t>
            </a:r>
            <a:r>
              <a:rPr sz="280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45" dirty="0">
                <a:latin typeface="Tahoma" panose="020B0604030504040204"/>
                <a:cs typeface="Tahoma" panose="020B0604030504040204"/>
              </a:rPr>
              <a:t>899$p0700140$x3280290$zООО 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"Межрегиональный</a:t>
            </a:r>
            <a:r>
              <a:rPr sz="28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библиотечный</a:t>
            </a:r>
            <a:r>
              <a:rPr sz="2800" spc="21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0" dirty="0">
                <a:latin typeface="Tahoma" panose="020B0604030504040204"/>
                <a:cs typeface="Tahoma" panose="020B0604030504040204"/>
              </a:rPr>
              <a:t>коллектор"$y156$9345.36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056" y="783969"/>
            <a:ext cx="960628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65" dirty="0">
                <a:solidFill>
                  <a:srgbClr val="F1620E"/>
                </a:solidFill>
              </a:rPr>
              <a:t>899</a:t>
            </a:r>
            <a:r>
              <a:rPr sz="5300" spc="-530" dirty="0">
                <a:solidFill>
                  <a:srgbClr val="F1620E"/>
                </a:solidFill>
              </a:rPr>
              <a:t> </a:t>
            </a:r>
            <a:r>
              <a:rPr sz="5300" spc="-155" dirty="0"/>
              <a:t>Данные</a:t>
            </a:r>
            <a:r>
              <a:rPr sz="5300" spc="-525" dirty="0"/>
              <a:t> </a:t>
            </a:r>
            <a:r>
              <a:rPr sz="5300" spc="114" dirty="0"/>
              <a:t>о</a:t>
            </a:r>
            <a:r>
              <a:rPr sz="5300" spc="-525" dirty="0"/>
              <a:t> </a:t>
            </a:r>
            <a:r>
              <a:rPr sz="5300" spc="-110" dirty="0"/>
              <a:t>местонахождении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734056" y="2301508"/>
            <a:ext cx="16135985" cy="697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40"/>
              </a:lnSpc>
              <a:spcBef>
                <a:spcPts val="100"/>
              </a:spcBef>
              <a:tabLst>
                <a:tab pos="749300" algn="l"/>
              </a:tabLst>
            </a:pPr>
            <a:r>
              <a:rPr sz="2800" spc="125" dirty="0">
                <a:latin typeface="Tahoma" panose="020B0604030504040204"/>
                <a:cs typeface="Tahoma" panose="020B0604030504040204"/>
              </a:rPr>
              <a:t>$a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85" dirty="0">
                <a:latin typeface="Tahoma" panose="020B0604030504040204"/>
                <a:cs typeface="Tahoma" panose="020B0604030504040204"/>
              </a:rPr>
              <a:t>Местонахождение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505"/>
              </a:lnSpc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код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или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наименование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организации,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которой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хранится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данный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экземпляр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каталогизируемого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ресурса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756920" algn="l"/>
              </a:tabLst>
            </a:pPr>
            <a:r>
              <a:rPr sz="2800" spc="145" dirty="0">
                <a:latin typeface="Tahoma" panose="020B0604030504040204"/>
                <a:cs typeface="Tahoma" panose="020B0604030504040204"/>
              </a:rPr>
              <a:t>$b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90" dirty="0">
                <a:latin typeface="Tahoma" panose="020B0604030504040204"/>
                <a:cs typeface="Tahoma" panose="020B0604030504040204"/>
              </a:rPr>
              <a:t>Наименование</a:t>
            </a:r>
            <a:r>
              <a:rPr sz="2800" dirty="0">
                <a:latin typeface="Tahoma" panose="020B0604030504040204"/>
                <a:cs typeface="Tahoma" panose="020B0604030504040204"/>
              </a:rPr>
              <a:t> фонда 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или</a:t>
            </a:r>
            <a:r>
              <a:rPr sz="28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коллекции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345"/>
              </a:lnSpc>
              <a:spcBef>
                <a:spcPts val="3090"/>
              </a:spcBef>
              <a:tabLst>
                <a:tab pos="833755" algn="l"/>
              </a:tabLst>
            </a:pPr>
            <a:r>
              <a:rPr sz="2800" spc="170" dirty="0">
                <a:latin typeface="Tahoma" panose="020B0604030504040204"/>
                <a:cs typeface="Tahoma" panose="020B0604030504040204"/>
              </a:rPr>
              <a:t>$c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95" dirty="0">
                <a:latin typeface="Tahoma" panose="020B0604030504040204"/>
                <a:cs typeface="Tahoma" panose="020B0604030504040204"/>
              </a:rPr>
              <a:t>Местонахождение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0" dirty="0">
                <a:latin typeface="Tahoma" panose="020B0604030504040204"/>
                <a:cs typeface="Tahoma" panose="020B0604030504040204"/>
              </a:rPr>
              <a:t>стеллажа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433070">
              <a:lnSpc>
                <a:spcPts val="2400"/>
              </a:lnSpc>
              <a:spcBef>
                <a:spcPts val="160"/>
              </a:spcBef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указание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на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местонахождение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стеллажа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(например,</a:t>
            </a:r>
            <a:r>
              <a:rPr sz="2100" i="1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фонде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крупноформатных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изданий,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</a:t>
            </a:r>
            <a:r>
              <a:rPr sz="2100" i="1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сейфе</a:t>
            </a:r>
            <a:r>
              <a:rPr sz="2100" i="1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50" dirty="0">
                <a:latin typeface="Arial" panose="020B0604020202020204"/>
                <a:cs typeface="Arial" panose="020B0604020202020204"/>
              </a:rPr>
              <a:t>и </a:t>
            </a:r>
            <a:r>
              <a:rPr sz="2100" i="1" spc="-20" dirty="0">
                <a:latin typeface="Arial" panose="020B0604020202020204"/>
                <a:cs typeface="Arial" panose="020B0604020202020204"/>
              </a:rPr>
              <a:t>др.)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345"/>
              </a:lnSpc>
              <a:spcBef>
                <a:spcPts val="2120"/>
              </a:spcBef>
              <a:tabLst>
                <a:tab pos="761365" algn="l"/>
              </a:tabLst>
            </a:pPr>
            <a:r>
              <a:rPr sz="2800" spc="135" dirty="0">
                <a:latin typeface="Tahoma" panose="020B0604030504040204"/>
                <a:cs typeface="Tahoma" panose="020B0604030504040204"/>
              </a:rPr>
              <a:t>$h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Классификационная</a:t>
            </a:r>
            <a:r>
              <a:rPr sz="2800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часть</a:t>
            </a:r>
            <a:r>
              <a:rPr sz="2800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шифра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1946275">
              <a:lnSpc>
                <a:spcPts val="2400"/>
              </a:lnSpc>
              <a:spcBef>
                <a:spcPts val="165"/>
              </a:spcBef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классификационную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часть</a:t>
            </a:r>
            <a:r>
              <a:rPr sz="2100" i="1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шифра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хранения,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</a:t>
            </a:r>
            <a:r>
              <a:rPr sz="2100" i="1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тех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случаях,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когда</a:t>
            </a:r>
            <a:r>
              <a:rPr sz="2100" i="1" spc="6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шифр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формируется</a:t>
            </a:r>
            <a:r>
              <a:rPr sz="2100" i="1" spc="6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25" dirty="0">
                <a:latin typeface="Arial" panose="020B0604020202020204"/>
                <a:cs typeface="Arial" panose="020B0604020202020204"/>
              </a:rPr>
              <a:t>из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классификационной</a:t>
            </a:r>
            <a:r>
              <a:rPr sz="2100" i="1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части</a:t>
            </a:r>
            <a:r>
              <a:rPr sz="2100" i="1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</a:t>
            </a:r>
            <a:r>
              <a:rPr sz="2100" i="1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номера</a:t>
            </a:r>
            <a:r>
              <a:rPr sz="2100" i="1" spc="1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ресурса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345"/>
              </a:lnSpc>
              <a:spcBef>
                <a:spcPts val="2120"/>
              </a:spcBef>
              <a:tabLst>
                <a:tab pos="852805" algn="l"/>
              </a:tabLst>
            </a:pPr>
            <a:r>
              <a:rPr sz="2800" spc="145" dirty="0">
                <a:latin typeface="Tahoma" panose="020B0604030504040204"/>
                <a:cs typeface="Tahoma" panose="020B0604030504040204"/>
              </a:rPr>
              <a:t>$i</a:t>
            </a:r>
            <a:r>
              <a:rPr sz="2800" dirty="0">
                <a:latin typeface="Tahoma" panose="020B0604030504040204"/>
                <a:cs typeface="Tahoma" panose="020B0604030504040204"/>
              </a:rPr>
              <a:t>	Часть,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0" dirty="0">
                <a:latin typeface="Tahoma" panose="020B0604030504040204"/>
                <a:cs typeface="Tahoma" panose="020B0604030504040204"/>
              </a:rPr>
              <a:t>характеризующая</a:t>
            </a:r>
            <a:r>
              <a:rPr sz="2800" spc="8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10" dirty="0">
                <a:latin typeface="Tahoma" panose="020B0604030504040204"/>
                <a:cs typeface="Tahoma" panose="020B0604030504040204"/>
              </a:rPr>
              <a:t>ресурс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500"/>
              </a:lnSpc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часть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шифра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хранения,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характеризующую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ресурс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(авторский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знак,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дата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</a:t>
            </a:r>
            <a:r>
              <a:rPr sz="2100" i="1" spc="8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т.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25" dirty="0">
                <a:latin typeface="Arial" panose="020B0604020202020204"/>
                <a:cs typeface="Arial" panose="020B0604020202020204"/>
              </a:rPr>
              <a:t>д.)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345"/>
              </a:lnSpc>
              <a:spcBef>
                <a:spcPts val="2180"/>
              </a:spcBef>
              <a:tabLst>
                <a:tab pos="855980" algn="l"/>
              </a:tabLst>
            </a:pPr>
            <a:r>
              <a:rPr sz="2800" spc="85" dirty="0">
                <a:latin typeface="Tahoma" panose="020B0604030504040204"/>
                <a:cs typeface="Tahoma" panose="020B0604030504040204"/>
              </a:rPr>
              <a:t>$j</a:t>
            </a:r>
            <a:r>
              <a:rPr sz="2800" dirty="0">
                <a:latin typeface="Tahoma" panose="020B0604030504040204"/>
                <a:cs typeface="Tahoma" panose="020B0604030504040204"/>
              </a:rPr>
              <a:t>	Шифр</a:t>
            </a:r>
            <a:r>
              <a:rPr sz="2800" spc="-10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хранения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500"/>
              </a:lnSpc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шифр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ресурса,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тех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случаях,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когда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он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не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разделяется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на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части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65" dirty="0">
                <a:latin typeface="Arial" panose="020B0604020202020204"/>
                <a:cs typeface="Arial" panose="020B0604020202020204"/>
              </a:rPr>
              <a:t>$h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</a:t>
            </a:r>
            <a:r>
              <a:rPr sz="2100" i="1" spc="3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0" dirty="0">
                <a:latin typeface="Arial" panose="020B0604020202020204"/>
                <a:cs typeface="Arial" panose="020B0604020202020204"/>
              </a:rPr>
              <a:t>$i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  <a:tabLst>
                <a:tab pos="843915" algn="l"/>
              </a:tabLst>
            </a:pPr>
            <a:r>
              <a:rPr sz="2800" spc="130" dirty="0">
                <a:latin typeface="Tahoma" panose="020B0604030504040204"/>
                <a:cs typeface="Tahoma" panose="020B0604030504040204"/>
              </a:rPr>
              <a:t>$k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50" dirty="0">
                <a:latin typeface="Tahoma" panose="020B0604030504040204"/>
                <a:cs typeface="Tahoma" panose="020B0604030504040204"/>
              </a:rPr>
              <a:t>Префикс</a:t>
            </a:r>
            <a:r>
              <a:rPr sz="28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шифра</a:t>
            </a:r>
            <a:r>
              <a:rPr sz="2800" spc="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хранения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056" y="783972"/>
            <a:ext cx="960628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65" dirty="0">
                <a:solidFill>
                  <a:srgbClr val="F1620E"/>
                </a:solidFill>
              </a:rPr>
              <a:t>899</a:t>
            </a:r>
            <a:r>
              <a:rPr sz="5300" spc="-530" dirty="0">
                <a:solidFill>
                  <a:srgbClr val="F1620E"/>
                </a:solidFill>
              </a:rPr>
              <a:t> </a:t>
            </a:r>
            <a:r>
              <a:rPr sz="5300" spc="-155" dirty="0"/>
              <a:t>Данные</a:t>
            </a:r>
            <a:r>
              <a:rPr sz="5300" spc="-525" dirty="0"/>
              <a:t> </a:t>
            </a:r>
            <a:r>
              <a:rPr sz="5300" spc="114" dirty="0"/>
              <a:t>о</a:t>
            </a:r>
            <a:r>
              <a:rPr sz="5300" spc="-525" dirty="0"/>
              <a:t> </a:t>
            </a:r>
            <a:r>
              <a:rPr sz="5300" spc="-110" dirty="0"/>
              <a:t>местонахождении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734056" y="2277413"/>
            <a:ext cx="15862300" cy="739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075" algn="l"/>
              </a:tabLst>
            </a:pPr>
            <a:r>
              <a:rPr sz="2800" spc="150" dirty="0">
                <a:latin typeface="Tahoma" panose="020B0604030504040204"/>
                <a:cs typeface="Tahoma" panose="020B0604030504040204"/>
              </a:rPr>
              <a:t>$l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65" dirty="0">
                <a:latin typeface="Tahoma" panose="020B0604030504040204"/>
                <a:cs typeface="Tahoma" panose="020B0604030504040204"/>
              </a:rPr>
              <a:t>Полочная</a:t>
            </a:r>
            <a:r>
              <a:rPr sz="2800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форма</a:t>
            </a:r>
            <a:r>
              <a:rPr sz="2800" spc="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0" dirty="0">
                <a:latin typeface="Tahoma" panose="020B0604030504040204"/>
                <a:cs typeface="Tahoma" panose="020B0604030504040204"/>
              </a:rPr>
              <a:t>заглавия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  <a:tabLst>
                <a:tab pos="859155" algn="l"/>
              </a:tabLst>
            </a:pPr>
            <a:r>
              <a:rPr sz="2800" spc="114" dirty="0">
                <a:latin typeface="Tahoma" panose="020B0604030504040204"/>
                <a:cs typeface="Tahoma" panose="020B0604030504040204"/>
              </a:rPr>
              <a:t>$m</a:t>
            </a:r>
            <a:r>
              <a:rPr sz="2800" dirty="0">
                <a:latin typeface="Tahoma" panose="020B0604030504040204"/>
                <a:cs typeface="Tahoma" panose="020B0604030504040204"/>
              </a:rPr>
              <a:t>	Суффикс</a:t>
            </a:r>
            <a:r>
              <a:rPr sz="28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latin typeface="Tahoma" panose="020B0604030504040204"/>
                <a:cs typeface="Tahoma" panose="020B0604030504040204"/>
              </a:rPr>
              <a:t>шифра</a:t>
            </a:r>
            <a:r>
              <a:rPr sz="28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хранения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345"/>
              </a:lnSpc>
              <a:spcBef>
                <a:spcPts val="3090"/>
              </a:spcBef>
              <a:tabLst>
                <a:tab pos="967740" algn="l"/>
              </a:tabLst>
            </a:pPr>
            <a:r>
              <a:rPr sz="2800" spc="145" dirty="0">
                <a:latin typeface="Tahoma" panose="020B0604030504040204"/>
                <a:cs typeface="Tahoma" panose="020B0604030504040204"/>
              </a:rPr>
              <a:t>$p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Обозначение</a:t>
            </a:r>
            <a:r>
              <a:rPr sz="2800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5" dirty="0">
                <a:latin typeface="Tahoma" panose="020B0604030504040204"/>
                <a:cs typeface="Tahoma" panose="020B0604030504040204"/>
              </a:rPr>
              <a:t>единицы</a:t>
            </a:r>
            <a:r>
              <a:rPr sz="2800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хранения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500"/>
              </a:lnSpc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 содержит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индивидуальный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номер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единицы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хранения,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например,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баркод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или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инвентарный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20" dirty="0">
                <a:latin typeface="Arial" panose="020B0604020202020204"/>
                <a:cs typeface="Arial" panose="020B0604020202020204"/>
              </a:rPr>
              <a:t>номер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345"/>
              </a:lnSpc>
              <a:spcBef>
                <a:spcPts val="2180"/>
              </a:spcBef>
              <a:tabLst>
                <a:tab pos="984885" algn="l"/>
              </a:tabLst>
            </a:pPr>
            <a:r>
              <a:rPr sz="2800" spc="130" dirty="0">
                <a:latin typeface="Tahoma" panose="020B0604030504040204"/>
                <a:cs typeface="Tahoma" panose="020B0604030504040204"/>
              </a:rPr>
              <a:t>$t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90" dirty="0">
                <a:latin typeface="Tahoma" panose="020B0604030504040204"/>
                <a:cs typeface="Tahoma" panose="020B0604030504040204"/>
              </a:rPr>
              <a:t>Номер</a:t>
            </a:r>
            <a:r>
              <a:rPr sz="2800" spc="-6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экземпляра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1952625">
              <a:lnSpc>
                <a:spcPts val="2400"/>
              </a:lnSpc>
              <a:spcBef>
                <a:spcPts val="160"/>
              </a:spcBef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один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номер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или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ряд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номеров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экземпляров,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размещенных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вместе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</a:t>
            </a:r>
            <a:r>
              <a:rPr sz="2100" i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иначе</a:t>
            </a:r>
            <a:r>
              <a:rPr sz="2100" i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неразличимых.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Внимание!</a:t>
            </a:r>
            <a:r>
              <a:rPr sz="2100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Не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то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235" dirty="0">
                <a:latin typeface="Arial" panose="020B0604020202020204"/>
                <a:cs typeface="Arial" panose="020B0604020202020204"/>
              </a:rPr>
              <a:t>же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самое,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что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количество</a:t>
            </a:r>
            <a:r>
              <a:rPr sz="2100" i="1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хранящихся</a:t>
            </a:r>
            <a:r>
              <a:rPr sz="2100" i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экземпляров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345"/>
              </a:lnSpc>
              <a:spcBef>
                <a:spcPts val="2120"/>
              </a:spcBef>
              <a:tabLst>
                <a:tab pos="941705" algn="l"/>
              </a:tabLst>
            </a:pPr>
            <a:r>
              <a:rPr sz="2800" spc="120" dirty="0">
                <a:latin typeface="Tahoma" panose="020B0604030504040204"/>
                <a:cs typeface="Tahoma" panose="020B0604030504040204"/>
              </a:rPr>
              <a:t>$x</a:t>
            </a:r>
            <a:r>
              <a:rPr sz="2800" dirty="0">
                <a:latin typeface="Tahoma" panose="020B0604030504040204"/>
                <a:cs typeface="Tahoma" panose="020B0604030504040204"/>
              </a:rPr>
              <a:t>	Не</a:t>
            </a:r>
            <a:r>
              <a:rPr sz="28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90" dirty="0">
                <a:latin typeface="Tahoma" panose="020B0604030504040204"/>
                <a:cs typeface="Tahoma" panose="020B0604030504040204"/>
              </a:rPr>
              <a:t>публикуемое</a:t>
            </a:r>
            <a:r>
              <a:rPr sz="28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примечание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ts val="2400"/>
              </a:lnSpc>
              <a:spcBef>
                <a:spcPts val="165"/>
              </a:spcBef>
            </a:pPr>
            <a:r>
              <a:rPr sz="2100" i="1" dirty="0">
                <a:latin typeface="Arial" panose="020B0604020202020204"/>
                <a:cs typeface="Arial" panose="020B0604020202020204"/>
              </a:rPr>
              <a:t>Подполе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80" dirty="0">
                <a:latin typeface="Arial" panose="020B0604020202020204"/>
                <a:cs typeface="Arial" panose="020B0604020202020204"/>
              </a:rPr>
              <a:t>может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45" dirty="0">
                <a:latin typeface="Arial" panose="020B0604020202020204"/>
                <a:cs typeface="Arial" panose="020B0604020202020204"/>
              </a:rPr>
              <a:t>содержать,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например,</a:t>
            </a:r>
            <a:r>
              <a:rPr sz="2100" i="1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инвентарный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номер,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когда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$p</a:t>
            </a:r>
            <a:r>
              <a:rPr sz="2100" i="1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75" dirty="0">
                <a:latin typeface="Arial" panose="020B0604020202020204"/>
                <a:cs typeface="Arial" panose="020B0604020202020204"/>
              </a:rPr>
              <a:t>содержит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баркод,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значение</a:t>
            </a:r>
            <a:r>
              <a:rPr sz="2100" i="1" spc="9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которого</a:t>
            </a:r>
            <a:r>
              <a:rPr sz="2100" i="1" spc="95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отличается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от</a:t>
            </a:r>
            <a:r>
              <a:rPr sz="2100" i="1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dirty="0">
                <a:latin typeface="Arial" panose="020B0604020202020204"/>
                <a:cs typeface="Arial" panose="020B0604020202020204"/>
              </a:rPr>
              <a:t>инвентарного</a:t>
            </a:r>
            <a:r>
              <a:rPr sz="2100" i="1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2100" i="1" spc="-10" dirty="0">
                <a:latin typeface="Arial" panose="020B0604020202020204"/>
                <a:cs typeface="Arial" panose="020B0604020202020204"/>
              </a:rPr>
              <a:t>номера</a:t>
            </a:r>
            <a:endParaRPr sz="21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tabLst>
                <a:tab pos="916940" algn="l"/>
              </a:tabLst>
            </a:pPr>
            <a:r>
              <a:rPr sz="2800" spc="110" dirty="0">
                <a:latin typeface="Tahoma" panose="020B0604030504040204"/>
                <a:cs typeface="Tahoma" panose="020B0604030504040204"/>
              </a:rPr>
              <a:t>$z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85" dirty="0">
                <a:latin typeface="Tahoma" panose="020B0604030504040204"/>
                <a:cs typeface="Tahoma" panose="020B0604030504040204"/>
              </a:rPr>
              <a:t>Публикуемое</a:t>
            </a:r>
            <a:r>
              <a:rPr sz="2800" spc="-4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latin typeface="Tahoma" panose="020B0604030504040204"/>
                <a:cs typeface="Tahoma" panose="020B0604030504040204"/>
              </a:rPr>
              <a:t>примечание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  <a:tabLst>
                <a:tab pos="944880" algn="l"/>
              </a:tabLst>
            </a:pPr>
            <a:r>
              <a:rPr sz="2800" spc="125" dirty="0">
                <a:latin typeface="Tahoma" panose="020B0604030504040204"/>
                <a:cs typeface="Tahoma" panose="020B0604030504040204"/>
              </a:rPr>
              <a:t>$y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60" dirty="0">
                <a:latin typeface="Tahoma" panose="020B0604030504040204"/>
                <a:cs typeface="Tahoma" panose="020B0604030504040204"/>
              </a:rPr>
              <a:t>№</a:t>
            </a:r>
            <a:r>
              <a:rPr sz="2800" spc="-55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105" dirty="0">
                <a:latin typeface="Tahoma" panose="020B0604030504040204"/>
                <a:cs typeface="Tahoma" panose="020B0604030504040204"/>
              </a:rPr>
              <a:t>записи</a:t>
            </a:r>
            <a:r>
              <a:rPr sz="2800" spc="-50" dirty="0">
                <a:latin typeface="Tahoma" panose="020B0604030504040204"/>
                <a:cs typeface="Tahoma" panose="020B0604030504040204"/>
              </a:rPr>
              <a:t> </a:t>
            </a:r>
            <a:r>
              <a:rPr sz="2800" spc="80" dirty="0">
                <a:latin typeface="Tahoma" panose="020B0604030504040204"/>
                <a:cs typeface="Tahoma" panose="020B0604030504040204"/>
              </a:rPr>
              <a:t>КСУ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  <a:tabLst>
                <a:tab pos="968375" algn="l"/>
              </a:tabLst>
            </a:pPr>
            <a:r>
              <a:rPr sz="2800" spc="160" dirty="0">
                <a:latin typeface="Tahoma" panose="020B0604030504040204"/>
                <a:cs typeface="Tahoma" panose="020B0604030504040204"/>
              </a:rPr>
              <a:t>$9</a:t>
            </a:r>
            <a:r>
              <a:rPr sz="2800" dirty="0">
                <a:latin typeface="Tahoma" panose="020B0604030504040204"/>
                <a:cs typeface="Tahoma" panose="020B0604030504040204"/>
              </a:rPr>
              <a:t>	</a:t>
            </a:r>
            <a:r>
              <a:rPr sz="2800" spc="40" dirty="0">
                <a:latin typeface="Tahoma" panose="020B0604030504040204"/>
                <a:cs typeface="Tahoma" panose="020B0604030504040204"/>
              </a:rPr>
              <a:t>Цена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28023" y="2682758"/>
            <a:ext cx="13056869" cy="920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340"/>
              </a:spcBef>
            </a:pPr>
            <a:r>
              <a:rPr sz="30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3000" spc="-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55" dirty="0">
                <a:latin typeface="Tahoma" panose="020B0604030504040204"/>
                <a:cs typeface="Tahoma" panose="020B0604030504040204"/>
              </a:rPr>
              <a:t>##$aДонская</a:t>
            </a:r>
            <a:r>
              <a:rPr sz="30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3000" spc="120" dirty="0">
                <a:latin typeface="Tahoma" panose="020B0604030504040204"/>
                <a:cs typeface="Tahoma" panose="020B0604030504040204"/>
              </a:rPr>
              <a:t>ГПБ$bА$iВ</a:t>
            </a:r>
            <a:r>
              <a:rPr sz="30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3000" spc="130" dirty="0">
                <a:latin typeface="Tahoma" panose="020B0604030504040204"/>
                <a:cs typeface="Tahoma" panose="020B0604030504040204"/>
              </a:rPr>
              <a:t>899$jВ</a:t>
            </a:r>
            <a:r>
              <a:rPr sz="30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3000" spc="155" dirty="0">
                <a:latin typeface="Tahoma" panose="020B0604030504040204"/>
                <a:cs typeface="Tahoma" panose="020B0604030504040204"/>
              </a:rPr>
              <a:t>899$p0700140$x3280290$zООО </a:t>
            </a:r>
            <a:r>
              <a:rPr sz="3000" spc="70" dirty="0">
                <a:latin typeface="Tahoma" panose="020B0604030504040204"/>
                <a:cs typeface="Tahoma" panose="020B0604030504040204"/>
              </a:rPr>
              <a:t>"Межрегиональный</a:t>
            </a:r>
            <a:r>
              <a:rPr sz="3000" spc="265" dirty="0">
                <a:latin typeface="Tahoma" panose="020B0604030504040204"/>
                <a:cs typeface="Tahoma" panose="020B0604030504040204"/>
              </a:rPr>
              <a:t> </a:t>
            </a:r>
            <a:r>
              <a:rPr sz="3000" dirty="0">
                <a:latin typeface="Tahoma" panose="020B0604030504040204"/>
                <a:cs typeface="Tahoma" panose="020B0604030504040204"/>
              </a:rPr>
              <a:t>библиотечный</a:t>
            </a:r>
            <a:r>
              <a:rPr sz="3000" spc="270" dirty="0">
                <a:latin typeface="Tahoma" panose="020B0604030504040204"/>
                <a:cs typeface="Tahoma" panose="020B0604030504040204"/>
              </a:rPr>
              <a:t> </a:t>
            </a:r>
            <a:r>
              <a:rPr sz="3000" spc="100" dirty="0">
                <a:latin typeface="Tahoma" panose="020B0604030504040204"/>
                <a:cs typeface="Tahoma" panose="020B0604030504040204"/>
              </a:rPr>
              <a:t>коллектор"$y156$9345.36</a:t>
            </a:r>
            <a:endParaRPr sz="3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0619" y="786764"/>
            <a:ext cx="960628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65" dirty="0">
                <a:solidFill>
                  <a:srgbClr val="F1620E"/>
                </a:solidFill>
              </a:rPr>
              <a:t>899</a:t>
            </a:r>
            <a:r>
              <a:rPr sz="5300" spc="-530" dirty="0">
                <a:solidFill>
                  <a:srgbClr val="F1620E"/>
                </a:solidFill>
              </a:rPr>
              <a:t> </a:t>
            </a:r>
            <a:r>
              <a:rPr sz="5300" spc="-155" dirty="0"/>
              <a:t>Данные</a:t>
            </a:r>
            <a:r>
              <a:rPr sz="5300" spc="-525" dirty="0"/>
              <a:t> </a:t>
            </a:r>
            <a:r>
              <a:rPr sz="5300" spc="114" dirty="0"/>
              <a:t>о</a:t>
            </a:r>
            <a:r>
              <a:rPr sz="5300" spc="-525" dirty="0"/>
              <a:t> </a:t>
            </a:r>
            <a:r>
              <a:rPr sz="5300" spc="-110" dirty="0"/>
              <a:t>местонахождении</a:t>
            </a:r>
            <a:endParaRPr sz="5300"/>
          </a:p>
        </p:txBody>
      </p:sp>
      <p:sp>
        <p:nvSpPr>
          <p:cNvPr id="7" name="object 7"/>
          <p:cNvSpPr txBox="1"/>
          <p:nvPr/>
        </p:nvSpPr>
        <p:spPr>
          <a:xfrm>
            <a:off x="1628023" y="4577717"/>
            <a:ext cx="14395450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  <a:tabLst>
                <a:tab pos="1169670" algn="l"/>
              </a:tabLst>
            </a:pPr>
            <a:r>
              <a:rPr sz="2600" spc="9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spc="85" dirty="0">
                <a:latin typeface="Tahoma" panose="020B0604030504040204"/>
                <a:cs typeface="Tahoma" panose="020B0604030504040204"/>
              </a:rPr>
              <a:t>ресурс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находится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в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50" dirty="0">
                <a:latin typeface="Tahoma" panose="020B0604030504040204"/>
                <a:cs typeface="Tahoma" panose="020B0604030504040204"/>
              </a:rPr>
              <a:t>Донской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государственной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45" dirty="0">
                <a:latin typeface="Tahoma" panose="020B0604030504040204"/>
                <a:cs typeface="Tahoma" panose="020B0604030504040204"/>
              </a:rPr>
              <a:t>публичной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библиотеке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00"/>
              </a:lnSpc>
              <a:tabLst>
                <a:tab pos="1181100" algn="l"/>
              </a:tabLst>
            </a:pPr>
            <a:r>
              <a:rPr sz="2600" spc="1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dirty="0">
                <a:latin typeface="Tahoma" panose="020B0604030504040204"/>
                <a:cs typeface="Tahoma" panose="020B0604030504040204"/>
              </a:rPr>
              <a:t>в</a:t>
            </a:r>
            <a:r>
              <a:rPr sz="26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отделе</a:t>
            </a:r>
            <a:r>
              <a:rPr sz="2600" spc="2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Абонемент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00"/>
              </a:lnSpc>
              <a:tabLst>
                <a:tab pos="1091565" algn="l"/>
              </a:tabLst>
            </a:pP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-1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-2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,$j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авторский</a:t>
            </a:r>
            <a:r>
              <a:rPr sz="2600" spc="2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знак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00"/>
              </a:lnSpc>
              <a:tabLst>
                <a:tab pos="1181100" algn="l"/>
              </a:tabLst>
            </a:pPr>
            <a:r>
              <a:rPr sz="2600" spc="1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dirty="0">
                <a:latin typeface="Tahoma" panose="020B0604030504040204"/>
                <a:cs typeface="Tahoma" panose="020B0604030504040204"/>
              </a:rPr>
              <a:t>баркод</a:t>
            </a:r>
            <a:r>
              <a:rPr sz="2600" spc="2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95" dirty="0">
                <a:latin typeface="Tahoma" panose="020B0604030504040204"/>
                <a:cs typeface="Tahoma" panose="020B0604030504040204"/>
              </a:rPr>
              <a:t>0700140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00"/>
              </a:lnSpc>
              <a:tabLst>
                <a:tab pos="1155065" algn="l"/>
              </a:tabLst>
            </a:pPr>
            <a:r>
              <a:rPr sz="26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инвентарный</a:t>
            </a:r>
            <a:r>
              <a:rPr sz="2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номер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25" dirty="0">
                <a:latin typeface="Tahoma" panose="020B0604030504040204"/>
                <a:cs typeface="Tahoma" panose="020B0604030504040204"/>
              </a:rPr>
              <a:t>3280290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157605" marR="5080" indent="-1145540">
              <a:lnSpc>
                <a:spcPts val="3000"/>
              </a:lnSpc>
              <a:spcBef>
                <a:spcPts val="140"/>
              </a:spcBef>
              <a:tabLst>
                <a:tab pos="1142365" algn="l"/>
              </a:tabLst>
            </a:pPr>
            <a:r>
              <a:rPr sz="2600" spc="1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$z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dirty="0">
                <a:latin typeface="Tahoma" panose="020B0604030504040204"/>
                <a:cs typeface="Tahoma" panose="020B0604030504040204"/>
              </a:rPr>
              <a:t>источник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комплектования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или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поставщик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–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35" dirty="0">
                <a:latin typeface="Tahoma" panose="020B0604030504040204"/>
                <a:cs typeface="Tahoma" panose="020B0604030504040204"/>
              </a:rPr>
              <a:t>ООО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"Межрегиональный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библиотечный коллектор"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860"/>
              </a:lnSpc>
              <a:tabLst>
                <a:tab pos="1159510" algn="l"/>
              </a:tabLst>
            </a:pPr>
            <a:r>
              <a:rPr sz="2600" spc="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$y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номер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75" dirty="0">
                <a:latin typeface="Tahoma" panose="020B0604030504040204"/>
                <a:cs typeface="Tahoma" panose="020B0604030504040204"/>
              </a:rPr>
              <a:t>записи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в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75" dirty="0">
                <a:latin typeface="Tahoma" panose="020B0604030504040204"/>
                <a:cs typeface="Tahoma" panose="020B0604030504040204"/>
              </a:rPr>
              <a:t>КСУ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–</a:t>
            </a:r>
            <a:r>
              <a:rPr sz="2600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156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60"/>
              </a:lnSpc>
              <a:tabLst>
                <a:tab pos="1183640" algn="l"/>
              </a:tabLst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$9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цена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345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dirty="0">
                <a:latin typeface="Tahoma" panose="020B0604030504040204"/>
                <a:cs typeface="Tahoma" panose="020B0604030504040204"/>
              </a:rPr>
              <a:t>р.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90" dirty="0">
                <a:latin typeface="Tahoma" panose="020B0604030504040204"/>
                <a:cs typeface="Tahoma" panose="020B0604030504040204"/>
              </a:rPr>
              <a:t>36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-20" dirty="0">
                <a:latin typeface="Tahoma" panose="020B0604030504040204"/>
                <a:cs typeface="Tahoma" panose="020B0604030504040204"/>
              </a:rPr>
              <a:t>коп.</a:t>
            </a:r>
            <a:endParaRPr sz="26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056" y="1192560"/>
            <a:ext cx="46285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50" dirty="0"/>
              <a:t>Отражение</a:t>
            </a:r>
            <a:r>
              <a:rPr sz="4600" spc="-415" dirty="0"/>
              <a:t> </a:t>
            </a:r>
            <a:r>
              <a:rPr sz="4600" spc="-145" dirty="0"/>
              <a:t>фонда</a:t>
            </a:r>
            <a:endParaRPr sz="4600"/>
          </a:p>
        </p:txBody>
      </p:sp>
      <p:sp>
        <p:nvSpPr>
          <p:cNvPr id="6" name="object 6"/>
          <p:cNvSpPr txBox="1"/>
          <p:nvPr/>
        </p:nvSpPr>
        <p:spPr>
          <a:xfrm>
            <a:off x="734056" y="1818067"/>
            <a:ext cx="1621409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1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государственных</a:t>
            </a:r>
            <a:r>
              <a:rPr sz="5300" spc="-4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3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5300" spc="-4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300" spc="-1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муниципальных</a:t>
            </a:r>
            <a:r>
              <a:rPr sz="5300" spc="-4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300" spc="-1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5300" spc="-4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530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области</a:t>
            </a:r>
            <a:endParaRPr sz="5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7441" y="3636403"/>
            <a:ext cx="12710160" cy="574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0"/>
              </a:lnSpc>
              <a:spcBef>
                <a:spcPts val="100"/>
              </a:spcBef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-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Ростовская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ОДБ</a:t>
            </a: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АМ</a:t>
            </a: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Г46</a:t>
            </a: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84Р6</a:t>
            </a: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$t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1</a:t>
            </a: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14" dirty="0">
                <a:latin typeface="Tahoma" panose="020B0604030504040204"/>
                <a:cs typeface="Tahoma" panose="020B0604030504040204"/>
              </a:rPr>
              <a:t>519741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0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Ростовская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ОДБ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АМ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Г46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84Р6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$t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2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519742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6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Ростовская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ОДБ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АМ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Г46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84Р6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$t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3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519743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940"/>
              </a:spcBef>
            </a:pPr>
            <a:endParaRPr sz="26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ts val="300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ЦБС </a:t>
            </a:r>
            <a:r>
              <a:rPr sz="2600" spc="80" dirty="0">
                <a:latin typeface="Tahoma" panose="020B0604030504040204"/>
                <a:cs typeface="Tahoma" panose="020B0604030504040204"/>
              </a:rPr>
              <a:t>Ростов-</a:t>
            </a:r>
            <a:r>
              <a:rPr sz="2600" spc="95" dirty="0">
                <a:latin typeface="Tahoma" panose="020B0604030504040204"/>
                <a:cs typeface="Tahoma" panose="020B0604030504040204"/>
              </a:rPr>
              <a:t>на-</a:t>
            </a:r>
            <a:r>
              <a:rPr sz="2600" dirty="0">
                <a:latin typeface="Tahoma" panose="020B0604030504040204"/>
                <a:cs typeface="Tahoma" panose="020B0604030504040204"/>
              </a:rPr>
              <a:t>Дону</a:t>
            </a:r>
            <a:r>
              <a:rPr sz="26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dirty="0">
                <a:latin typeface="Tahoma" panose="020B0604030504040204"/>
                <a:cs typeface="Tahoma" panose="020B0604030504040204"/>
              </a:rPr>
              <a:t>Ф.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18</a:t>
            </a: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Г935</a:t>
            </a: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84(7Сое)</a:t>
            </a: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$t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1</a:t>
            </a: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86094</a:t>
            </a:r>
            <a:r>
              <a:rPr sz="26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$z</a:t>
            </a:r>
            <a:r>
              <a:rPr sz="2600" spc="130" dirty="0">
                <a:latin typeface="Tahoma" panose="020B0604030504040204"/>
                <a:cs typeface="Tahoma" panose="020B0604030504040204"/>
              </a:rPr>
              <a:t>МК</a:t>
            </a:r>
            <a:r>
              <a:rPr sz="2600" spc="55" dirty="0">
                <a:latin typeface="Tahoma" panose="020B0604030504040204"/>
                <a:cs typeface="Tahoma" panose="020B0604030504040204"/>
              </a:rPr>
              <a:t> №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55 </a:t>
            </a:r>
            <a:r>
              <a:rPr sz="2600" spc="150" dirty="0">
                <a:latin typeface="Tahoma" panose="020B0604030504040204"/>
                <a:cs typeface="Tahoma" panose="020B0604030504040204"/>
              </a:rPr>
              <a:t>2009</a:t>
            </a:r>
            <a:r>
              <a:rPr sz="26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$y</a:t>
            </a:r>
            <a:r>
              <a:rPr sz="2600" spc="150" dirty="0">
                <a:latin typeface="Tahoma" panose="020B0604030504040204"/>
                <a:cs typeface="Tahoma" panose="020B0604030504040204"/>
              </a:rPr>
              <a:t>№8/273</a:t>
            </a:r>
            <a:r>
              <a:rPr sz="26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$9</a:t>
            </a:r>
            <a:r>
              <a:rPr sz="2600" spc="150" dirty="0">
                <a:latin typeface="Tahoma" panose="020B0604030504040204"/>
                <a:cs typeface="Tahoma" panose="020B0604030504040204"/>
              </a:rPr>
              <a:t>170.00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60"/>
              </a:lnSpc>
              <a:spcBef>
                <a:spcPts val="2800"/>
              </a:spcBef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-1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ЦБС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Таганрога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ф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Г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93</a:t>
            </a:r>
            <a:r>
              <a:rPr sz="26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84(7Сое)</a:t>
            </a:r>
            <a:r>
              <a:rPr sz="26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237552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6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-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ЦБС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Таганрога</a:t>
            </a:r>
            <a:r>
              <a:rPr sz="26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60" dirty="0">
                <a:latin typeface="Tahoma" panose="020B0604030504040204"/>
                <a:cs typeface="Tahoma" panose="020B0604030504040204"/>
              </a:rPr>
              <a:t>ф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35" dirty="0">
                <a:latin typeface="Tahoma" panose="020B0604030504040204"/>
                <a:cs typeface="Tahoma" panose="020B0604030504040204"/>
              </a:rPr>
              <a:t>7</a:t>
            </a:r>
            <a:r>
              <a:rPr sz="2600" spc="1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35" dirty="0">
                <a:latin typeface="Tahoma" panose="020B0604030504040204"/>
                <a:cs typeface="Tahoma" panose="020B0604030504040204"/>
              </a:rPr>
              <a:t>Г</a:t>
            </a:r>
            <a:r>
              <a:rPr sz="2600" spc="-1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93</a:t>
            </a:r>
            <a:r>
              <a:rPr sz="26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84(7Сое)</a:t>
            </a:r>
            <a:r>
              <a:rPr sz="26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05" dirty="0">
                <a:latin typeface="Tahoma" panose="020B0604030504040204"/>
                <a:cs typeface="Tahoma" panose="020B0604030504040204"/>
              </a:rPr>
              <a:t>237553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740"/>
              </a:spcBef>
            </a:pP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6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-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45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45" dirty="0">
                <a:latin typeface="Tahoma" panose="020B0604030504040204"/>
                <a:cs typeface="Tahoma" panose="020B0604030504040204"/>
              </a:rPr>
              <a:t>Целинская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МЦБ</a:t>
            </a:r>
            <a:r>
              <a:rPr sz="2600" spc="6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Лопанское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СП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К76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84(7Бра)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45795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010"/>
              </a:lnSpc>
            </a:pPr>
            <a:r>
              <a:rPr sz="26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600" spc="-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600" spc="45" dirty="0">
                <a:latin typeface="Tahoma" panose="020B0604030504040204"/>
                <a:cs typeface="Tahoma" panose="020B0604030504040204"/>
              </a:rPr>
              <a:t>##</a:t>
            </a:r>
            <a:r>
              <a:rPr sz="2600" spc="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600" spc="45" dirty="0">
                <a:latin typeface="Tahoma" panose="020B0604030504040204"/>
                <a:cs typeface="Tahoma" panose="020B0604030504040204"/>
              </a:rPr>
              <a:t>Целинская</a:t>
            </a:r>
            <a:r>
              <a:rPr sz="2600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МЦБ</a:t>
            </a:r>
            <a:r>
              <a:rPr sz="2600" spc="6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600" spc="65" dirty="0">
                <a:latin typeface="Tahoma" panose="020B0604030504040204"/>
                <a:cs typeface="Tahoma" panose="020B0604030504040204"/>
              </a:rPr>
              <a:t>Новоцелинское</a:t>
            </a:r>
            <a:r>
              <a:rPr sz="26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СП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К76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84(7Бра)</a:t>
            </a:r>
            <a:r>
              <a:rPr sz="26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600" spc="110" dirty="0">
                <a:latin typeface="Tahoma" panose="020B0604030504040204"/>
                <a:cs typeface="Tahoma" panose="020B0604030504040204"/>
              </a:rPr>
              <a:t>45796</a:t>
            </a:r>
            <a:endParaRPr sz="26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2955"/>
              </a:lnSpc>
            </a:pPr>
            <a:r>
              <a:rPr sz="2500" spc="12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2500" spc="1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500" dirty="0">
                <a:latin typeface="Tahoma" panose="020B0604030504040204"/>
                <a:cs typeface="Tahoma" panose="020B0604030504040204"/>
              </a:rPr>
              <a:t>##</a:t>
            </a:r>
            <a:r>
              <a:rPr sz="25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$a</a:t>
            </a:r>
            <a:r>
              <a:rPr sz="2500" dirty="0">
                <a:latin typeface="Tahoma" panose="020B0604030504040204"/>
                <a:cs typeface="Tahoma" panose="020B0604030504040204"/>
              </a:rPr>
              <a:t>Целинская</a:t>
            </a:r>
            <a:r>
              <a:rPr sz="25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60" dirty="0">
                <a:latin typeface="Tahoma" panose="020B0604030504040204"/>
                <a:cs typeface="Tahoma" panose="020B0604030504040204"/>
              </a:rPr>
              <a:t>МЦБ</a:t>
            </a:r>
            <a:r>
              <a:rPr sz="2500" spc="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2500" spc="60" dirty="0">
                <a:latin typeface="Tahoma" panose="020B0604030504040204"/>
                <a:cs typeface="Tahoma" panose="020B0604030504040204"/>
              </a:rPr>
              <a:t>Новоцелинское</a:t>
            </a:r>
            <a:r>
              <a:rPr sz="2500" spc="195" dirty="0">
                <a:latin typeface="Tahoma" panose="020B0604030504040204"/>
                <a:cs typeface="Tahoma" panose="020B0604030504040204"/>
              </a:rPr>
              <a:t> </a:t>
            </a:r>
            <a:r>
              <a:rPr sz="2500" spc="114" dirty="0">
                <a:latin typeface="Tahoma" panose="020B0604030504040204"/>
                <a:cs typeface="Tahoma" panose="020B0604030504040204"/>
              </a:rPr>
              <a:t>СП</a:t>
            </a:r>
            <a:r>
              <a:rPr sz="25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$i</a:t>
            </a:r>
            <a:r>
              <a:rPr sz="2500" spc="114" dirty="0">
                <a:latin typeface="Tahoma" panose="020B0604030504040204"/>
                <a:cs typeface="Tahoma" panose="020B0604030504040204"/>
              </a:rPr>
              <a:t>К76</a:t>
            </a:r>
            <a:r>
              <a:rPr sz="25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$j</a:t>
            </a:r>
            <a:r>
              <a:rPr sz="2500" spc="114" dirty="0">
                <a:latin typeface="Tahoma" panose="020B0604030504040204"/>
                <a:cs typeface="Tahoma" panose="020B0604030504040204"/>
              </a:rPr>
              <a:t>84(7Бра)</a:t>
            </a:r>
            <a:r>
              <a:rPr sz="2500" spc="114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$x</a:t>
            </a:r>
            <a:r>
              <a:rPr sz="2500" spc="114" dirty="0">
                <a:latin typeface="Tahoma" panose="020B0604030504040204"/>
                <a:cs typeface="Tahoma" panose="020B0604030504040204"/>
              </a:rPr>
              <a:t>45797</a:t>
            </a:r>
            <a:endParaRPr sz="25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34056" y="783969"/>
            <a:ext cx="12900025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spc="-125" dirty="0"/>
              <a:t>Холдинговые</a:t>
            </a:r>
            <a:r>
              <a:rPr sz="5300" spc="-520" dirty="0"/>
              <a:t> </a:t>
            </a:r>
            <a:r>
              <a:rPr sz="5300" spc="-130" dirty="0"/>
              <a:t>данные</a:t>
            </a:r>
            <a:r>
              <a:rPr sz="5300" spc="-515" dirty="0"/>
              <a:t> </a:t>
            </a:r>
            <a:r>
              <a:rPr sz="5300" spc="210" dirty="0"/>
              <a:t>-</a:t>
            </a:r>
            <a:r>
              <a:rPr sz="5300" spc="-520" dirty="0"/>
              <a:t> </a:t>
            </a:r>
            <a:r>
              <a:rPr sz="5300" spc="-190" dirty="0"/>
              <a:t>только</a:t>
            </a:r>
            <a:r>
              <a:rPr sz="5300" spc="-515" dirty="0"/>
              <a:t> </a:t>
            </a:r>
            <a:r>
              <a:rPr sz="5300" spc="55" dirty="0"/>
              <a:t>в</a:t>
            </a:r>
            <a:r>
              <a:rPr sz="5300" spc="-515" dirty="0"/>
              <a:t> </a:t>
            </a:r>
            <a:r>
              <a:rPr sz="5300" spc="-140" dirty="0">
                <a:solidFill>
                  <a:srgbClr val="F1620E"/>
                </a:solidFill>
              </a:rPr>
              <a:t>ЧК</a:t>
            </a:r>
            <a:r>
              <a:rPr sz="5300" spc="-520" dirty="0">
                <a:solidFill>
                  <a:srgbClr val="F1620E"/>
                </a:solidFill>
              </a:rPr>
              <a:t> </a:t>
            </a:r>
            <a:r>
              <a:rPr sz="5300" spc="-95" dirty="0"/>
              <a:t>или</a:t>
            </a:r>
            <a:r>
              <a:rPr sz="5300" spc="-515" dirty="0"/>
              <a:t> </a:t>
            </a:r>
            <a:r>
              <a:rPr sz="5300" spc="-25" dirty="0">
                <a:solidFill>
                  <a:srgbClr val="F1620E"/>
                </a:solidFill>
              </a:rPr>
              <a:t>ЛЭК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734056" y="2454160"/>
            <a:ext cx="63519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r>
              <a:rPr sz="3500" spc="-3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-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Данные</a:t>
            </a:r>
            <a:r>
              <a:rPr sz="350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3500" spc="-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500" spc="-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местонахождении</a:t>
            </a:r>
            <a:endParaRPr sz="3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8577" y="4392414"/>
            <a:ext cx="3507740" cy="114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3070">
              <a:lnSpc>
                <a:spcPct val="115000"/>
              </a:lnSpc>
              <a:spcBef>
                <a:spcPts val="100"/>
              </a:spcBef>
            </a:pP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данные</a:t>
            </a:r>
            <a:r>
              <a:rPr sz="3200" spc="10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3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 местонахождении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571" y="4458742"/>
            <a:ext cx="11689080" cy="290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</a:t>
            </a:r>
            <a:r>
              <a:rPr sz="2800" spc="-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№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акта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</a:pPr>
            <a:r>
              <a:rPr sz="2800" spc="17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$q</a:t>
            </a:r>
            <a:r>
              <a:rPr sz="2800" spc="-5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2800" spc="-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дата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формате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ГГГГММДД</a:t>
            </a:r>
            <a:endParaRPr sz="28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ts val="3230"/>
              </a:lnSpc>
              <a:spcBef>
                <a:spcPts val="3305"/>
              </a:spcBef>
            </a:pPr>
            <a:r>
              <a:rPr sz="2800" spc="16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$o</a:t>
            </a:r>
            <a:r>
              <a:rPr sz="2800" spc="-6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28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причина</a:t>
            </a:r>
            <a:r>
              <a:rPr sz="28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списания.</a:t>
            </a:r>
            <a:r>
              <a:rPr sz="28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</a:t>
            </a:r>
            <a:r>
              <a:rPr sz="28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заполнения</a:t>
            </a:r>
            <a:r>
              <a:rPr sz="28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данного</a:t>
            </a:r>
            <a:r>
              <a:rPr sz="28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рекомендуется</a:t>
            </a:r>
            <a:r>
              <a:rPr sz="28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создать/открыть</a:t>
            </a:r>
            <a:r>
              <a:rPr sz="28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справочный</a:t>
            </a:r>
            <a:r>
              <a:rPr sz="28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файл</a:t>
            </a:r>
            <a:r>
              <a:rPr sz="28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</a:t>
            </a:r>
            <a:r>
              <a:rPr sz="28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8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 </a:t>
            </a:r>
            <a:r>
              <a:rPr sz="28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endParaRPr sz="28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1547" y="2342926"/>
            <a:ext cx="15567660" cy="8959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380"/>
              </a:lnSpc>
              <a:spcBef>
                <a:spcPts val="295"/>
              </a:spcBef>
            </a:pPr>
            <a:r>
              <a:rPr sz="2900" dirty="0">
                <a:solidFill>
                  <a:srgbClr val="F1620E"/>
                </a:solidFill>
              </a:rPr>
              <a:t>Не </a:t>
            </a:r>
            <a:r>
              <a:rPr sz="2900" spc="80" dirty="0">
                <a:solidFill>
                  <a:srgbClr val="F1620E"/>
                </a:solidFill>
              </a:rPr>
              <a:t>следует</a:t>
            </a:r>
            <a:r>
              <a:rPr sz="2900" dirty="0">
                <a:solidFill>
                  <a:srgbClr val="F1620E"/>
                </a:solidFill>
              </a:rPr>
              <a:t> </a:t>
            </a:r>
            <a:r>
              <a:rPr sz="2900" spc="60" dirty="0">
                <a:solidFill>
                  <a:srgbClr val="F1620E"/>
                </a:solidFill>
              </a:rPr>
              <a:t>удалять</a:t>
            </a:r>
            <a:r>
              <a:rPr sz="2900" dirty="0">
                <a:solidFill>
                  <a:srgbClr val="F1620E"/>
                </a:solidFill>
              </a:rPr>
              <a:t> </a:t>
            </a:r>
            <a:r>
              <a:rPr sz="2900" spc="80" dirty="0">
                <a:solidFill>
                  <a:srgbClr val="F1620E"/>
                </a:solidFill>
              </a:rPr>
              <a:t>поле</a:t>
            </a:r>
            <a:r>
              <a:rPr sz="2900" spc="5" dirty="0">
                <a:solidFill>
                  <a:srgbClr val="F1620E"/>
                </a:solidFill>
              </a:rPr>
              <a:t> </a:t>
            </a:r>
            <a:r>
              <a:rPr sz="2900" spc="125" dirty="0">
                <a:solidFill>
                  <a:srgbClr val="F1620E"/>
                </a:solidFill>
              </a:rPr>
              <a:t>899</a:t>
            </a:r>
            <a:r>
              <a:rPr sz="2900" spc="50" dirty="0">
                <a:solidFill>
                  <a:srgbClr val="F1620E"/>
                </a:solidFill>
              </a:rPr>
              <a:t> </a:t>
            </a:r>
            <a:r>
              <a:rPr sz="2900" dirty="0"/>
              <a:t>для</a:t>
            </a:r>
            <a:r>
              <a:rPr sz="2900" spc="50" dirty="0"/>
              <a:t> </a:t>
            </a:r>
            <a:r>
              <a:rPr sz="2900" spc="80" dirty="0"/>
              <a:t>списанных</a:t>
            </a:r>
            <a:r>
              <a:rPr sz="2900" spc="45" dirty="0"/>
              <a:t> экземпляров.</a:t>
            </a:r>
            <a:r>
              <a:rPr sz="2900" spc="50" dirty="0"/>
              <a:t> </a:t>
            </a:r>
            <a:r>
              <a:rPr sz="2900" dirty="0"/>
              <a:t>Оно</a:t>
            </a:r>
            <a:r>
              <a:rPr sz="2900" spc="50" dirty="0"/>
              <a:t> </a:t>
            </a:r>
            <a:r>
              <a:rPr sz="2900" dirty="0"/>
              <a:t>потребуется,</a:t>
            </a:r>
            <a:r>
              <a:rPr sz="2900" spc="50" dirty="0"/>
              <a:t> </a:t>
            </a:r>
            <a:r>
              <a:rPr sz="2900" spc="45" dirty="0"/>
              <a:t>например, </a:t>
            </a:r>
            <a:r>
              <a:rPr sz="2900" spc="55" dirty="0"/>
              <a:t>на</a:t>
            </a:r>
            <a:r>
              <a:rPr sz="2900" spc="10" dirty="0"/>
              <a:t> </a:t>
            </a:r>
            <a:r>
              <a:rPr sz="2900" spc="50" dirty="0"/>
              <a:t>случай</a:t>
            </a:r>
            <a:r>
              <a:rPr sz="2900" spc="10" dirty="0"/>
              <a:t> </a:t>
            </a:r>
            <a:r>
              <a:rPr sz="2900" spc="65" dirty="0"/>
              <a:t>проверки</a:t>
            </a:r>
            <a:r>
              <a:rPr sz="2900" spc="15" dirty="0"/>
              <a:t> </a:t>
            </a:r>
            <a:r>
              <a:rPr sz="2900" spc="80" dirty="0"/>
              <a:t>списанных</a:t>
            </a:r>
            <a:r>
              <a:rPr sz="2900" spc="10" dirty="0"/>
              <a:t> </a:t>
            </a:r>
            <a:r>
              <a:rPr sz="2900" spc="55" dirty="0"/>
              <a:t>экземпляров</a:t>
            </a:r>
            <a:r>
              <a:rPr sz="2900" spc="10" dirty="0"/>
              <a:t> </a:t>
            </a:r>
            <a:r>
              <a:rPr sz="2900" dirty="0"/>
              <a:t>и</a:t>
            </a:r>
            <a:r>
              <a:rPr sz="2900" spc="15" dirty="0"/>
              <a:t> </a:t>
            </a:r>
            <a:r>
              <a:rPr sz="2900" spc="65" dirty="0"/>
              <a:t>восстановления</a:t>
            </a:r>
            <a:r>
              <a:rPr sz="2900" spc="10" dirty="0"/>
              <a:t> </a:t>
            </a:r>
            <a:r>
              <a:rPr sz="2900" spc="110" dirty="0"/>
              <a:t>КСУ-</a:t>
            </a:r>
            <a:r>
              <a:rPr sz="2900" spc="-25" dirty="0"/>
              <a:t>2.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2368640" y="4486051"/>
            <a:ext cx="7350759" cy="132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2900" spc="-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АБИС</a:t>
            </a:r>
            <a:r>
              <a:rPr sz="2900" spc="-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"OPAC-</a:t>
            </a:r>
            <a:r>
              <a:rPr sz="29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GLOBAL":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3270"/>
              </a:spcBef>
            </a:pPr>
            <a:r>
              <a:rPr sz="290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29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модуль</a:t>
            </a:r>
            <a:r>
              <a:rPr sz="29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Комплектование</a:t>
            </a:r>
            <a:r>
              <a:rPr sz="29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29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модуль</a:t>
            </a:r>
            <a:r>
              <a:rPr sz="29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КСУ-</a:t>
            </a:r>
            <a:r>
              <a:rPr sz="2900" spc="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566897" y="4290730"/>
            <a:ext cx="4467209" cy="405764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753855" y="4330034"/>
            <a:ext cx="12592050" cy="2847975"/>
            <a:chOff x="3753855" y="4330034"/>
            <a:chExt cx="12592050" cy="284797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53855" y="4330034"/>
              <a:ext cx="12592049" cy="2847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857678" y="7132113"/>
              <a:ext cx="1617980" cy="0"/>
            </a:xfrm>
            <a:custGeom>
              <a:avLst/>
              <a:gdLst/>
              <a:ahLst/>
              <a:cxnLst/>
              <a:rect l="l" t="t" r="r" b="b"/>
              <a:pathLst>
                <a:path w="1617979">
                  <a:moveTo>
                    <a:pt x="0" y="0"/>
                  </a:moveTo>
                  <a:lnTo>
                    <a:pt x="1617716" y="0"/>
                  </a:lnTo>
                </a:path>
              </a:pathLst>
            </a:custGeom>
            <a:ln w="8572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626" rIns="0" bIns="0" rtlCol="0">
            <a:spAutoFit/>
          </a:bodyPr>
          <a:lstStyle/>
          <a:p>
            <a:pPr marL="774065" marR="5080">
              <a:lnSpc>
                <a:spcPct val="116000"/>
              </a:lnSpc>
              <a:spcBef>
                <a:spcPts val="100"/>
              </a:spcBef>
            </a:pPr>
            <a:r>
              <a:rPr sz="2900" dirty="0">
                <a:solidFill>
                  <a:srgbClr val="000000"/>
                </a:solidFill>
              </a:rPr>
              <a:t>Когда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будет </a:t>
            </a:r>
            <a:r>
              <a:rPr sz="2900" spc="65" dirty="0">
                <a:solidFill>
                  <a:srgbClr val="000000"/>
                </a:solidFill>
              </a:rPr>
              <a:t>списан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spc="45" dirty="0">
                <a:solidFill>
                  <a:srgbClr val="F1620E"/>
                </a:solidFill>
              </a:rPr>
              <a:t>последний</a:t>
            </a:r>
            <a:r>
              <a:rPr sz="2900" dirty="0">
                <a:solidFill>
                  <a:srgbClr val="F1620E"/>
                </a:solidFill>
              </a:rPr>
              <a:t> экземпляр</a:t>
            </a:r>
            <a:r>
              <a:rPr sz="2900" spc="-5" dirty="0">
                <a:solidFill>
                  <a:srgbClr val="F1620E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произведения, </a:t>
            </a:r>
            <a:r>
              <a:rPr sz="2900" spc="50" dirty="0">
                <a:solidFill>
                  <a:srgbClr val="000000"/>
                </a:solidFill>
              </a:rPr>
              <a:t>необходимо</a:t>
            </a:r>
            <a:r>
              <a:rPr sz="2900" spc="-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F1620E"/>
                </a:solidFill>
              </a:rPr>
              <a:t>исключить </a:t>
            </a:r>
            <a:r>
              <a:rPr sz="2900" spc="55" dirty="0">
                <a:solidFill>
                  <a:srgbClr val="F1620E"/>
                </a:solidFill>
              </a:rPr>
              <a:t>запись</a:t>
            </a:r>
            <a:r>
              <a:rPr sz="2900" spc="-5" dirty="0">
                <a:solidFill>
                  <a:srgbClr val="F1620E"/>
                </a:solidFill>
              </a:rPr>
              <a:t> </a:t>
            </a:r>
            <a:r>
              <a:rPr sz="2900" spc="30" dirty="0">
                <a:solidFill>
                  <a:srgbClr val="000000"/>
                </a:solidFill>
              </a:rPr>
              <a:t>из </a:t>
            </a:r>
            <a:r>
              <a:rPr sz="2900" dirty="0">
                <a:solidFill>
                  <a:srgbClr val="000000"/>
                </a:solidFill>
              </a:rPr>
              <a:t>каталога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75" dirty="0">
                <a:solidFill>
                  <a:srgbClr val="000000"/>
                </a:solidFill>
              </a:rPr>
              <a:t>--</a:t>
            </a:r>
            <a:r>
              <a:rPr sz="2900" spc="80" dirty="0">
                <a:solidFill>
                  <a:srgbClr val="000000"/>
                </a:solidFill>
              </a:rPr>
              <a:t>-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в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65" dirty="0">
                <a:solidFill>
                  <a:srgbClr val="000000"/>
                </a:solidFill>
              </a:rPr>
              <a:t>МАРКЕРе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в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45" dirty="0">
                <a:solidFill>
                  <a:srgbClr val="000000"/>
                </a:solidFill>
              </a:rPr>
              <a:t>позиции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95" dirty="0">
                <a:solidFill>
                  <a:srgbClr val="000000"/>
                </a:solidFill>
              </a:rPr>
              <a:t>5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замена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значения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45" dirty="0">
                <a:solidFill>
                  <a:srgbClr val="000000"/>
                </a:solidFill>
              </a:rPr>
              <a:t>статуса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60" dirty="0">
                <a:solidFill>
                  <a:srgbClr val="000000"/>
                </a:solidFill>
              </a:rPr>
              <a:t>n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(Новая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запись)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или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80" dirty="0">
                <a:solidFill>
                  <a:srgbClr val="000000"/>
                </a:solidFill>
              </a:rPr>
              <a:t>c </a:t>
            </a:r>
            <a:r>
              <a:rPr sz="2900" dirty="0">
                <a:solidFill>
                  <a:srgbClr val="000000"/>
                </a:solidFill>
              </a:rPr>
              <a:t>(Откорректированная</a:t>
            </a:r>
            <a:r>
              <a:rPr sz="2900" spc="60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запись)</a:t>
            </a:r>
            <a:r>
              <a:rPr sz="2900" spc="6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на</a:t>
            </a:r>
            <a:r>
              <a:rPr sz="2900" spc="65" dirty="0">
                <a:solidFill>
                  <a:srgbClr val="000000"/>
                </a:solidFill>
              </a:rPr>
              <a:t> </a:t>
            </a:r>
            <a:r>
              <a:rPr sz="2900" spc="80" dirty="0">
                <a:solidFill>
                  <a:srgbClr val="F1620E"/>
                </a:solidFill>
              </a:rPr>
              <a:t>d</a:t>
            </a:r>
            <a:r>
              <a:rPr sz="2900" spc="65" dirty="0">
                <a:solidFill>
                  <a:srgbClr val="F1620E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(</a:t>
            </a:r>
            <a:r>
              <a:rPr sz="2900" dirty="0">
                <a:solidFill>
                  <a:srgbClr val="F1620E"/>
                </a:solidFill>
              </a:rPr>
              <a:t>Исключенная</a:t>
            </a:r>
            <a:r>
              <a:rPr sz="2900" spc="65" dirty="0">
                <a:solidFill>
                  <a:srgbClr val="F1620E"/>
                </a:solidFill>
              </a:rPr>
              <a:t> </a:t>
            </a:r>
            <a:r>
              <a:rPr sz="2900" spc="45" dirty="0">
                <a:solidFill>
                  <a:srgbClr val="F1620E"/>
                </a:solidFill>
              </a:rPr>
              <a:t>запись</a:t>
            </a:r>
            <a:r>
              <a:rPr sz="2900" spc="45" dirty="0">
                <a:solidFill>
                  <a:srgbClr val="000000"/>
                </a:solidFill>
              </a:rPr>
              <a:t>)</a:t>
            </a:r>
            <a:endParaRPr sz="2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775009" y="4084106"/>
            <a:ext cx="12611100" cy="3800475"/>
            <a:chOff x="3775009" y="4084106"/>
            <a:chExt cx="12611100" cy="380047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75009" y="4084106"/>
              <a:ext cx="12611099" cy="38004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21853" y="5186362"/>
              <a:ext cx="2124710" cy="0"/>
            </a:xfrm>
            <a:custGeom>
              <a:avLst/>
              <a:gdLst/>
              <a:ahLst/>
              <a:cxnLst/>
              <a:rect l="l" t="t" r="r" b="b"/>
              <a:pathLst>
                <a:path w="2124709">
                  <a:moveTo>
                    <a:pt x="0" y="0"/>
                  </a:moveTo>
                  <a:lnTo>
                    <a:pt x="2124617" y="0"/>
                  </a:lnTo>
                </a:path>
              </a:pathLst>
            </a:custGeom>
            <a:ln w="8572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626" rIns="0" bIns="0" rtlCol="0">
            <a:spAutoFit/>
          </a:bodyPr>
          <a:lstStyle/>
          <a:p>
            <a:pPr marL="774065" marR="5080">
              <a:lnSpc>
                <a:spcPct val="116000"/>
              </a:lnSpc>
              <a:spcBef>
                <a:spcPts val="100"/>
              </a:spcBef>
            </a:pPr>
            <a:r>
              <a:rPr sz="2900" dirty="0">
                <a:solidFill>
                  <a:srgbClr val="F1620E"/>
                </a:solidFill>
              </a:rPr>
              <a:t>Нельзя</a:t>
            </a:r>
            <a:r>
              <a:rPr sz="2900" spc="-85" dirty="0">
                <a:solidFill>
                  <a:srgbClr val="F1620E"/>
                </a:solidFill>
              </a:rPr>
              <a:t> </a:t>
            </a:r>
            <a:r>
              <a:rPr sz="2900" dirty="0">
                <a:solidFill>
                  <a:srgbClr val="F1620E"/>
                </a:solidFill>
              </a:rPr>
              <a:t>физически</a:t>
            </a:r>
            <a:r>
              <a:rPr sz="2900" spc="-85" dirty="0">
                <a:solidFill>
                  <a:srgbClr val="F1620E"/>
                </a:solidFill>
              </a:rPr>
              <a:t> </a:t>
            </a:r>
            <a:r>
              <a:rPr sz="2900" dirty="0">
                <a:solidFill>
                  <a:srgbClr val="F1620E"/>
                </a:solidFill>
              </a:rPr>
              <a:t>удалять</a:t>
            </a:r>
            <a:r>
              <a:rPr sz="2900" spc="-85" dirty="0">
                <a:solidFill>
                  <a:srgbClr val="F1620E"/>
                </a:solidFill>
              </a:rPr>
              <a:t> </a:t>
            </a:r>
            <a:r>
              <a:rPr sz="2900" dirty="0">
                <a:solidFill>
                  <a:srgbClr val="F1620E"/>
                </a:solidFill>
              </a:rPr>
              <a:t>запись</a:t>
            </a:r>
            <a:r>
              <a:rPr sz="2900" dirty="0">
                <a:solidFill>
                  <a:srgbClr val="000000"/>
                </a:solidFill>
              </a:rPr>
              <a:t>,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если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70" dirty="0">
                <a:solidFill>
                  <a:srgbClr val="000000"/>
                </a:solidFill>
              </a:rPr>
              <a:t>списаны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70" dirty="0">
                <a:solidFill>
                  <a:srgbClr val="000000"/>
                </a:solidFill>
              </a:rPr>
              <a:t>все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экземпляры.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60" dirty="0">
                <a:solidFill>
                  <a:srgbClr val="000000"/>
                </a:solidFill>
              </a:rPr>
              <a:t>Запись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100" dirty="0">
                <a:solidFill>
                  <a:srgbClr val="000000"/>
                </a:solidFill>
              </a:rPr>
              <a:t>со</a:t>
            </a:r>
            <a:r>
              <a:rPr sz="2900" spc="-85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статусом</a:t>
            </a:r>
            <a:r>
              <a:rPr sz="2900" spc="-80" dirty="0">
                <a:solidFill>
                  <a:srgbClr val="000000"/>
                </a:solidFill>
              </a:rPr>
              <a:t> </a:t>
            </a:r>
            <a:r>
              <a:rPr sz="2900" spc="80" dirty="0">
                <a:solidFill>
                  <a:srgbClr val="F1620E"/>
                </a:solidFill>
              </a:rPr>
              <a:t>d</a:t>
            </a:r>
            <a:r>
              <a:rPr sz="2900" spc="-85" dirty="0">
                <a:solidFill>
                  <a:srgbClr val="F1620E"/>
                </a:solidFill>
              </a:rPr>
              <a:t> </a:t>
            </a:r>
            <a:r>
              <a:rPr sz="2900" spc="-50" dirty="0">
                <a:solidFill>
                  <a:srgbClr val="000000"/>
                </a:solidFill>
              </a:rPr>
              <a:t>в </a:t>
            </a:r>
            <a:r>
              <a:rPr sz="2900" spc="45" dirty="0">
                <a:solidFill>
                  <a:srgbClr val="000000"/>
                </a:solidFill>
              </a:rPr>
              <a:t>электронном</a:t>
            </a:r>
            <a:r>
              <a:rPr sz="2900" spc="-6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каталоге</a:t>
            </a:r>
            <a:r>
              <a:rPr sz="2900" spc="-6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помечается</a:t>
            </a:r>
            <a:r>
              <a:rPr sz="2900" spc="-55" dirty="0">
                <a:solidFill>
                  <a:srgbClr val="000000"/>
                </a:solidFill>
              </a:rPr>
              <a:t> </a:t>
            </a:r>
            <a:r>
              <a:rPr sz="2900" spc="45" dirty="0">
                <a:solidFill>
                  <a:srgbClr val="000000"/>
                </a:solidFill>
              </a:rPr>
              <a:t>специальной</a:t>
            </a:r>
            <a:r>
              <a:rPr sz="2900" spc="-60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надписью</a:t>
            </a:r>
            <a:r>
              <a:rPr sz="2900" spc="-55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"</a:t>
            </a:r>
            <a:r>
              <a:rPr sz="2900" spc="50" dirty="0">
                <a:solidFill>
                  <a:srgbClr val="F1620E"/>
                </a:solidFill>
              </a:rPr>
              <a:t>Исключенная</a:t>
            </a:r>
            <a:r>
              <a:rPr sz="2900" spc="-60" dirty="0">
                <a:solidFill>
                  <a:srgbClr val="F1620E"/>
                </a:solidFill>
              </a:rPr>
              <a:t> </a:t>
            </a:r>
            <a:r>
              <a:rPr sz="2900" spc="60" dirty="0">
                <a:solidFill>
                  <a:srgbClr val="F1620E"/>
                </a:solidFill>
              </a:rPr>
              <a:t>запись</a:t>
            </a:r>
            <a:r>
              <a:rPr sz="2900" spc="60" dirty="0">
                <a:solidFill>
                  <a:srgbClr val="000000"/>
                </a:solidFill>
              </a:rPr>
              <a:t>"</a:t>
            </a:r>
            <a:endParaRPr sz="2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318162" y="4407041"/>
            <a:ext cx="12611100" cy="3800475"/>
            <a:chOff x="4318162" y="4407041"/>
            <a:chExt cx="12611100" cy="380047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18162" y="4407041"/>
              <a:ext cx="12611099" cy="38004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81512" y="8161850"/>
              <a:ext cx="1628139" cy="0"/>
            </a:xfrm>
            <a:custGeom>
              <a:avLst/>
              <a:gdLst/>
              <a:ahLst/>
              <a:cxnLst/>
              <a:rect l="l" t="t" r="r" b="b"/>
              <a:pathLst>
                <a:path w="1628140">
                  <a:moveTo>
                    <a:pt x="0" y="0"/>
                  </a:moveTo>
                  <a:lnTo>
                    <a:pt x="1627660" y="0"/>
                  </a:lnTo>
                </a:path>
              </a:pathLst>
            </a:custGeom>
            <a:ln w="8572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16000" y="1700514"/>
            <a:ext cx="15926435" cy="15684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900" spc="-35" dirty="0">
                <a:latin typeface="Tahoma" panose="020B0604030504040204"/>
                <a:cs typeface="Tahoma" panose="020B0604030504040204"/>
              </a:rPr>
              <a:t>Для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того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чтобы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использовать 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запись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заново,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0" dirty="0">
                <a:latin typeface="Tahoma" panose="020B0604030504040204"/>
                <a:cs typeface="Tahoma" panose="020B0604030504040204"/>
              </a:rPr>
              <a:t>необходимо</a:t>
            </a:r>
            <a:r>
              <a:rPr sz="2900" spc="-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включить </a:t>
            </a:r>
            <a:r>
              <a:rPr sz="2900" spc="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запись</a:t>
            </a:r>
            <a:endParaRPr sz="2900">
              <a:latin typeface="Tahoma" panose="020B0604030504040204"/>
              <a:cs typeface="Tahoma" panose="020B0604030504040204"/>
            </a:endParaRPr>
          </a:p>
          <a:p>
            <a:pPr marL="12700" marR="5080">
              <a:lnSpc>
                <a:spcPct val="116000"/>
              </a:lnSpc>
            </a:pP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каталог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75" dirty="0">
                <a:latin typeface="Tahoma" panose="020B0604030504040204"/>
                <a:cs typeface="Tahoma" panose="020B0604030504040204"/>
              </a:rPr>
              <a:t>--</a:t>
            </a:r>
            <a:r>
              <a:rPr sz="2900" spc="80" dirty="0">
                <a:latin typeface="Tahoma" panose="020B0604030504040204"/>
                <a:cs typeface="Tahoma" panose="020B0604030504040204"/>
              </a:rPr>
              <a:t>-</a:t>
            </a:r>
            <a:r>
              <a:rPr sz="29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65" dirty="0">
                <a:latin typeface="Tahoma" panose="020B0604030504040204"/>
                <a:cs typeface="Tahoma" panose="020B0604030504040204"/>
              </a:rPr>
              <a:t>МАРКЕРе</a:t>
            </a:r>
            <a:r>
              <a:rPr sz="29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в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45" dirty="0">
                <a:latin typeface="Tahoma" panose="020B0604030504040204"/>
                <a:cs typeface="Tahoma" panose="020B0604030504040204"/>
              </a:rPr>
              <a:t>позиции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95" dirty="0">
                <a:latin typeface="Tahoma" panose="020B0604030504040204"/>
                <a:cs typeface="Tahoma" panose="020B0604030504040204"/>
              </a:rPr>
              <a:t>5</a:t>
            </a:r>
            <a:r>
              <a:rPr sz="29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замена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значения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45" dirty="0">
                <a:latin typeface="Tahoma" panose="020B0604030504040204"/>
                <a:cs typeface="Tahoma" panose="020B0604030504040204"/>
              </a:rPr>
              <a:t>статуса</a:t>
            </a:r>
            <a:r>
              <a:rPr sz="29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80" dirty="0">
                <a:latin typeface="Tahoma" panose="020B0604030504040204"/>
                <a:cs typeface="Tahoma" panose="020B0604030504040204"/>
              </a:rPr>
              <a:t>d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(Исключенная</a:t>
            </a:r>
            <a:r>
              <a:rPr sz="2900" spc="-65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50" dirty="0">
                <a:latin typeface="Tahoma" panose="020B0604030504040204"/>
                <a:cs typeface="Tahoma" panose="020B0604030504040204"/>
              </a:rPr>
              <a:t>запись)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на</a:t>
            </a:r>
            <a:r>
              <a:rPr sz="2900" spc="-70" dirty="0">
                <a:latin typeface="Tahoma" panose="020B0604030504040204"/>
                <a:cs typeface="Tahoma" panose="020B0604030504040204"/>
              </a:rPr>
              <a:t> </a:t>
            </a:r>
            <a:r>
              <a:rPr sz="2900" spc="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n </a:t>
            </a:r>
            <a:r>
              <a:rPr sz="2900" dirty="0">
                <a:latin typeface="Tahoma" panose="020B0604030504040204"/>
                <a:cs typeface="Tahoma" panose="020B0604030504040204"/>
              </a:rPr>
              <a:t>(</a:t>
            </a:r>
            <a:r>
              <a:rPr sz="29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Новая </a:t>
            </a:r>
            <a:r>
              <a:rPr sz="2900" spc="5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запись</a:t>
            </a:r>
            <a:r>
              <a:rPr sz="2900" spc="55" dirty="0">
                <a:latin typeface="Tahoma" panose="020B0604030504040204"/>
                <a:cs typeface="Tahoma" panose="020B0604030504040204"/>
              </a:rPr>
              <a:t>)</a:t>
            </a:r>
            <a:r>
              <a:rPr sz="2900" spc="5" dirty="0"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или </a:t>
            </a:r>
            <a:r>
              <a:rPr sz="29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29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dirty="0">
                <a:latin typeface="Tahoma" panose="020B0604030504040204"/>
                <a:cs typeface="Tahoma" panose="020B0604030504040204"/>
              </a:rPr>
              <a:t>(</a:t>
            </a:r>
            <a:r>
              <a:rPr sz="29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Откорректированная</a:t>
            </a:r>
            <a:r>
              <a:rPr sz="29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900" spc="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запись</a:t>
            </a:r>
            <a:r>
              <a:rPr sz="2900" spc="45" dirty="0">
                <a:latin typeface="Tahoma" panose="020B0604030504040204"/>
                <a:cs typeface="Tahoma" panose="020B0604030504040204"/>
              </a:rPr>
              <a:t>)</a:t>
            </a:r>
            <a:endParaRPr sz="29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5330" rIns="0" bIns="0" rtlCol="0">
            <a:spAutoFit/>
          </a:bodyPr>
          <a:lstStyle/>
          <a:p>
            <a:pPr marL="1906905">
              <a:lnSpc>
                <a:spcPct val="100000"/>
              </a:lnSpc>
              <a:spcBef>
                <a:spcPts val="100"/>
              </a:spcBef>
            </a:pPr>
            <a:r>
              <a:rPr sz="6600" spc="-155" dirty="0">
                <a:solidFill>
                  <a:srgbClr val="FFFFFF"/>
                </a:solidFill>
              </a:rPr>
              <a:t>Корпоративная</a:t>
            </a:r>
            <a:r>
              <a:rPr sz="6600" spc="-580" dirty="0">
                <a:solidFill>
                  <a:srgbClr val="FFFFFF"/>
                </a:solidFill>
              </a:rPr>
              <a:t> </a:t>
            </a:r>
            <a:r>
              <a:rPr sz="6600" spc="-140" dirty="0">
                <a:solidFill>
                  <a:srgbClr val="FFFFFF"/>
                </a:solidFill>
              </a:rPr>
              <a:t>каталогизация</a:t>
            </a:r>
            <a:endParaRPr sz="6600"/>
          </a:p>
        </p:txBody>
      </p:sp>
      <p:sp>
        <p:nvSpPr>
          <p:cNvPr id="7" name="object 7"/>
          <p:cNvSpPr/>
          <p:nvPr/>
        </p:nvSpPr>
        <p:spPr>
          <a:xfrm>
            <a:off x="2161071" y="4229800"/>
            <a:ext cx="9135745" cy="2967990"/>
          </a:xfrm>
          <a:custGeom>
            <a:avLst/>
            <a:gdLst/>
            <a:ahLst/>
            <a:cxnLst/>
            <a:rect l="l" t="t" r="r" b="b"/>
            <a:pathLst>
              <a:path w="9135745" h="2967990">
                <a:moveTo>
                  <a:pt x="8768599" y="2967880"/>
                </a:moveTo>
                <a:lnTo>
                  <a:pt x="367930" y="2967880"/>
                </a:lnTo>
                <a:lnTo>
                  <a:pt x="321869" y="2965024"/>
                </a:lnTo>
                <a:lnTo>
                  <a:pt x="277489" y="2956633"/>
                </a:lnTo>
                <a:lnTo>
                  <a:pt x="235140" y="2943074"/>
                </a:lnTo>
                <a:lnTo>
                  <a:pt x="195169" y="2924695"/>
                </a:lnTo>
                <a:lnTo>
                  <a:pt x="157926" y="2901847"/>
                </a:lnTo>
                <a:lnTo>
                  <a:pt x="123759" y="2874876"/>
                </a:lnTo>
                <a:lnTo>
                  <a:pt x="93016" y="2844131"/>
                </a:lnTo>
                <a:lnTo>
                  <a:pt x="66047" y="2809962"/>
                </a:lnTo>
                <a:lnTo>
                  <a:pt x="43200" y="2772716"/>
                </a:lnTo>
                <a:lnTo>
                  <a:pt x="24822" y="2732743"/>
                </a:lnTo>
                <a:lnTo>
                  <a:pt x="11264" y="2690391"/>
                </a:lnTo>
                <a:lnTo>
                  <a:pt x="2874" y="2646008"/>
                </a:lnTo>
                <a:lnTo>
                  <a:pt x="0" y="2599944"/>
                </a:lnTo>
                <a:lnTo>
                  <a:pt x="0" y="367924"/>
                </a:lnTo>
                <a:lnTo>
                  <a:pt x="2874" y="321866"/>
                </a:lnTo>
                <a:lnTo>
                  <a:pt x="11264" y="277488"/>
                </a:lnTo>
                <a:lnTo>
                  <a:pt x="24822" y="235141"/>
                </a:lnTo>
                <a:lnTo>
                  <a:pt x="43200" y="195171"/>
                </a:lnTo>
                <a:lnTo>
                  <a:pt x="66047" y="157929"/>
                </a:lnTo>
                <a:lnTo>
                  <a:pt x="93016" y="123762"/>
                </a:lnTo>
                <a:lnTo>
                  <a:pt x="123759" y="93019"/>
                </a:lnTo>
                <a:lnTo>
                  <a:pt x="157926" y="66049"/>
                </a:lnTo>
                <a:lnTo>
                  <a:pt x="195169" y="43201"/>
                </a:lnTo>
                <a:lnTo>
                  <a:pt x="235140" y="24823"/>
                </a:lnTo>
                <a:lnTo>
                  <a:pt x="277489" y="11265"/>
                </a:lnTo>
                <a:lnTo>
                  <a:pt x="321869" y="2874"/>
                </a:lnTo>
                <a:lnTo>
                  <a:pt x="367930" y="0"/>
                </a:lnTo>
                <a:lnTo>
                  <a:pt x="8768599" y="0"/>
                </a:lnTo>
                <a:lnTo>
                  <a:pt x="8814663" y="2874"/>
                </a:lnTo>
                <a:lnTo>
                  <a:pt x="8859044" y="11265"/>
                </a:lnTo>
                <a:lnTo>
                  <a:pt x="8901394" y="24823"/>
                </a:lnTo>
                <a:lnTo>
                  <a:pt x="8941365" y="43201"/>
                </a:lnTo>
                <a:lnTo>
                  <a:pt x="8978607" y="66049"/>
                </a:lnTo>
                <a:lnTo>
                  <a:pt x="9012773" y="93019"/>
                </a:lnTo>
                <a:lnTo>
                  <a:pt x="9043514" y="123762"/>
                </a:lnTo>
                <a:lnTo>
                  <a:pt x="9070482" y="157929"/>
                </a:lnTo>
                <a:lnTo>
                  <a:pt x="9093327" y="195171"/>
                </a:lnTo>
                <a:lnTo>
                  <a:pt x="9111703" y="235141"/>
                </a:lnTo>
                <a:lnTo>
                  <a:pt x="9125260" y="277488"/>
                </a:lnTo>
                <a:lnTo>
                  <a:pt x="9133649" y="321866"/>
                </a:lnTo>
                <a:lnTo>
                  <a:pt x="9135506" y="351623"/>
                </a:lnTo>
                <a:lnTo>
                  <a:pt x="9135506" y="2616246"/>
                </a:lnTo>
                <a:lnTo>
                  <a:pt x="9125260" y="2690391"/>
                </a:lnTo>
                <a:lnTo>
                  <a:pt x="9111703" y="2732743"/>
                </a:lnTo>
                <a:lnTo>
                  <a:pt x="9093327" y="2772716"/>
                </a:lnTo>
                <a:lnTo>
                  <a:pt x="9070482" y="2809962"/>
                </a:lnTo>
                <a:lnTo>
                  <a:pt x="9043514" y="2844131"/>
                </a:lnTo>
                <a:lnTo>
                  <a:pt x="9012773" y="2874876"/>
                </a:lnTo>
                <a:lnTo>
                  <a:pt x="8978607" y="2901847"/>
                </a:lnTo>
                <a:lnTo>
                  <a:pt x="8941365" y="2924695"/>
                </a:lnTo>
                <a:lnTo>
                  <a:pt x="8901394" y="2943074"/>
                </a:lnTo>
                <a:lnTo>
                  <a:pt x="8859044" y="2956633"/>
                </a:lnTo>
                <a:lnTo>
                  <a:pt x="8814663" y="2965024"/>
                </a:lnTo>
                <a:lnTo>
                  <a:pt x="8768599" y="2967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02065" y="4564065"/>
            <a:ext cx="8171180" cy="2033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63575">
              <a:lnSpc>
                <a:spcPct val="100000"/>
              </a:lnSpc>
              <a:spcBef>
                <a:spcPts val="125"/>
              </a:spcBef>
            </a:pPr>
            <a:r>
              <a:rPr sz="27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Корпоративные</a:t>
            </a:r>
            <a:r>
              <a:rPr sz="2700" spc="23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7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каталоги</a:t>
            </a:r>
            <a:endParaRPr sz="270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ct val="135000"/>
              </a:lnSpc>
              <a:spcBef>
                <a:spcPts val="3090"/>
              </a:spcBef>
            </a:pPr>
            <a:r>
              <a:rPr sz="195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Сводный</a:t>
            </a:r>
            <a:r>
              <a:rPr sz="19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</a:t>
            </a:r>
            <a:r>
              <a:rPr sz="19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95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библиотечный</a:t>
            </a:r>
            <a:r>
              <a:rPr sz="195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каталог,</a:t>
            </a:r>
            <a:r>
              <a:rPr sz="195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отражающий</a:t>
            </a:r>
            <a:r>
              <a:rPr sz="195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фонды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нескольких</a:t>
            </a:r>
            <a:r>
              <a:rPr sz="1950" spc="3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самостоятельных</a:t>
            </a:r>
            <a:r>
              <a:rPr sz="1950" spc="3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950" spc="3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или</a:t>
            </a:r>
            <a:r>
              <a:rPr sz="1950" spc="3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их</a:t>
            </a:r>
            <a:r>
              <a:rPr sz="1950" spc="3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9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региональной </a:t>
            </a:r>
            <a:r>
              <a:rPr sz="19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(отраслевой)</a:t>
            </a:r>
            <a:r>
              <a:rPr sz="19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95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сети</a:t>
            </a:r>
            <a:endParaRPr sz="19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4764" y="4668347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4">
                <a:moveTo>
                  <a:pt x="170898" y="341802"/>
                </a:moveTo>
                <a:lnTo>
                  <a:pt x="125466" y="335696"/>
                </a:lnTo>
                <a:lnTo>
                  <a:pt x="84642" y="318465"/>
                </a:lnTo>
                <a:lnTo>
                  <a:pt x="50055" y="291739"/>
                </a:lnTo>
                <a:lnTo>
                  <a:pt x="23332" y="257149"/>
                </a:lnTo>
                <a:lnTo>
                  <a:pt x="6104" y="216326"/>
                </a:lnTo>
                <a:lnTo>
                  <a:pt x="0" y="170901"/>
                </a:lnTo>
                <a:lnTo>
                  <a:pt x="6104" y="125465"/>
                </a:lnTo>
                <a:lnTo>
                  <a:pt x="23332" y="84639"/>
                </a:lnTo>
                <a:lnTo>
                  <a:pt x="50055" y="50051"/>
                </a:lnTo>
                <a:lnTo>
                  <a:pt x="84642" y="23330"/>
                </a:lnTo>
                <a:lnTo>
                  <a:pt x="125466" y="6104"/>
                </a:lnTo>
                <a:lnTo>
                  <a:pt x="170898" y="0"/>
                </a:lnTo>
                <a:lnTo>
                  <a:pt x="216331" y="6104"/>
                </a:lnTo>
                <a:lnTo>
                  <a:pt x="257156" y="23330"/>
                </a:lnTo>
                <a:lnTo>
                  <a:pt x="291744" y="50051"/>
                </a:lnTo>
                <a:lnTo>
                  <a:pt x="318466" y="84639"/>
                </a:lnTo>
                <a:lnTo>
                  <a:pt x="335694" y="125465"/>
                </a:lnTo>
                <a:lnTo>
                  <a:pt x="341799" y="170901"/>
                </a:lnTo>
                <a:lnTo>
                  <a:pt x="335694" y="216326"/>
                </a:lnTo>
                <a:lnTo>
                  <a:pt x="318466" y="257149"/>
                </a:lnTo>
                <a:lnTo>
                  <a:pt x="291744" y="291739"/>
                </a:lnTo>
                <a:lnTo>
                  <a:pt x="257156" y="318465"/>
                </a:lnTo>
                <a:lnTo>
                  <a:pt x="216331" y="335696"/>
                </a:lnTo>
                <a:lnTo>
                  <a:pt x="170898" y="341802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09600" y="9105900"/>
            <a:ext cx="1741043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ГОСТ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5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Р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13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7.0.76—</a:t>
            </a:r>
            <a:r>
              <a:rPr sz="1500" u="none" spc="114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2022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9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Система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стандартов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по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7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информации,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библиотечному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и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издательскому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6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делу.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Библиографирование. Библиографические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ресурсы Термины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и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определения.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5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Дата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8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введения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в</a:t>
            </a:r>
            <a:r>
              <a:rPr sz="1500" u="none" spc="90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действие</a:t>
            </a:r>
            <a:r>
              <a:rPr sz="1500" u="none" spc="8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 </a:t>
            </a:r>
            <a:r>
              <a:rPr sz="1500" u="none" spc="105" dirty="0">
                <a:solidFill>
                  <a:schemeClr val="bg1"/>
                </a:solidFill>
                <a:latin typeface="Tahoma" panose="020B0604030504040204"/>
                <a:cs typeface="Tahoma" panose="020B0604030504040204"/>
                <a:hlinkClick r:id="rId1" action="ppaction://hlinkfile"/>
              </a:rPr>
              <a:t>01.09.2022</a:t>
            </a:r>
            <a:endParaRPr sz="1500" u="none" spc="105" dirty="0">
              <a:solidFill>
                <a:schemeClr val="bg1"/>
              </a:solidFill>
              <a:latin typeface="Tahoma" panose="020B0604030504040204"/>
              <a:cs typeface="Tahoma" panose="020B0604030504040204"/>
              <a:hlinkClick r:id="rId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9838"/>
            <a:ext cx="1255268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375" dirty="0">
                <a:solidFill>
                  <a:srgbClr val="000000"/>
                </a:solidFill>
              </a:rPr>
              <a:t>СПИСАНИЕ</a:t>
            </a:r>
            <a:r>
              <a:rPr sz="3500" spc="509" dirty="0">
                <a:solidFill>
                  <a:srgbClr val="000000"/>
                </a:solidFill>
              </a:rPr>
              <a:t> </a:t>
            </a:r>
            <a:r>
              <a:rPr sz="3500" spc="210" dirty="0">
                <a:solidFill>
                  <a:srgbClr val="F1620E"/>
                </a:solidFill>
              </a:rPr>
              <a:t>ОДНОГО</a:t>
            </a:r>
            <a:r>
              <a:rPr sz="3500" spc="515" dirty="0">
                <a:solidFill>
                  <a:srgbClr val="F1620E"/>
                </a:solidFill>
              </a:rPr>
              <a:t> </a:t>
            </a:r>
            <a:r>
              <a:rPr sz="3500" spc="390" dirty="0">
                <a:solidFill>
                  <a:srgbClr val="000000"/>
                </a:solidFill>
              </a:rPr>
              <a:t>ЭКЗЕМПЛЯРА</a:t>
            </a:r>
            <a:r>
              <a:rPr sz="3500" spc="515" dirty="0">
                <a:solidFill>
                  <a:srgbClr val="000000"/>
                </a:solidFill>
              </a:rPr>
              <a:t> </a:t>
            </a:r>
            <a:r>
              <a:rPr sz="3500" spc="290" dirty="0">
                <a:solidFill>
                  <a:srgbClr val="000000"/>
                </a:solidFill>
              </a:rPr>
              <a:t>ИЗ</a:t>
            </a:r>
            <a:r>
              <a:rPr sz="3500" spc="515" dirty="0">
                <a:solidFill>
                  <a:srgbClr val="000000"/>
                </a:solidFill>
              </a:rPr>
              <a:t> </a:t>
            </a:r>
            <a:r>
              <a:rPr sz="3500" spc="340" dirty="0">
                <a:solidFill>
                  <a:srgbClr val="000000"/>
                </a:solidFill>
              </a:rPr>
              <a:t>НЕСКОЛЬКИХ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427669"/>
            <a:ext cx="152400" cy="1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894394"/>
            <a:ext cx="152400" cy="15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637" y="6361119"/>
            <a:ext cx="152400" cy="152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489145"/>
            <a:ext cx="15814675" cy="564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z="3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необходимо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фиксировать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подполях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поля</a:t>
            </a:r>
            <a:r>
              <a:rPr sz="32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(в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режиме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редактирования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записи):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664210">
              <a:lnSpc>
                <a:spcPct val="191000"/>
              </a:lnSpc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списываемого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удалить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 Обозначение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единицы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хранения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удалить</a:t>
            </a:r>
            <a:r>
              <a:rPr sz="3200" spc="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(если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имеется).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Дополнительные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регистрации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даты,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номера,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причины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списания: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595"/>
              </a:lnSpc>
            </a:pPr>
            <a:r>
              <a:rPr sz="3200" spc="1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№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акта </a:t>
            </a:r>
            <a:r>
              <a:rPr sz="3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$q</a:t>
            </a:r>
            <a:r>
              <a:rPr sz="32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дата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формате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ГГГГММДД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 marR="5080">
              <a:lnSpc>
                <a:spcPts val="3680"/>
              </a:lnSpc>
              <a:spcBef>
                <a:spcPts val="170"/>
              </a:spcBef>
              <a:tabLst>
                <a:tab pos="2103755" algn="l"/>
                <a:tab pos="2484120" algn="l"/>
                <a:tab pos="4347845" algn="l"/>
                <a:tab pos="6511290" algn="l"/>
                <a:tab pos="9060815" algn="l"/>
                <a:tab pos="10864850" algn="l"/>
                <a:tab pos="12694285" algn="l"/>
              </a:tabLst>
            </a:pPr>
            <a:r>
              <a:rPr sz="3200" spc="1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$o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причина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списания.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Заполнение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данного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осуществляется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через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справочный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файл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9636" y="7351562"/>
            <a:ext cx="4791059" cy="26098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884" y="9636907"/>
            <a:ext cx="133350" cy="133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7559" y="9443232"/>
            <a:ext cx="3007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Нет</a:t>
            </a:r>
            <a:r>
              <a:rPr sz="3000" spc="-2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модуля</a:t>
            </a:r>
            <a:r>
              <a:rPr sz="3000" spc="-2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КСУ-</a:t>
            </a:r>
            <a:r>
              <a:rPr sz="30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3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173" y="2451225"/>
            <a:ext cx="17164050" cy="14465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355"/>
              </a:spcBef>
            </a:pPr>
            <a:r>
              <a:rPr sz="3200" spc="145" dirty="0">
                <a:solidFill>
                  <a:srgbClr val="000000"/>
                </a:solidFill>
              </a:rPr>
              <a:t>899</a:t>
            </a:r>
            <a:r>
              <a:rPr sz="3200" spc="30" dirty="0">
                <a:solidFill>
                  <a:srgbClr val="000000"/>
                </a:solidFill>
              </a:rPr>
              <a:t> </a:t>
            </a:r>
            <a:r>
              <a:rPr sz="3200" spc="80" dirty="0">
                <a:solidFill>
                  <a:srgbClr val="000000"/>
                </a:solidFill>
              </a:rPr>
              <a:t>##$aМясниковская</a:t>
            </a:r>
            <a:r>
              <a:rPr sz="3200" spc="35" dirty="0">
                <a:solidFill>
                  <a:srgbClr val="000000"/>
                </a:solidFill>
              </a:rPr>
              <a:t> </a:t>
            </a:r>
            <a:r>
              <a:rPr sz="3200" spc="85" dirty="0">
                <a:solidFill>
                  <a:srgbClr val="000000"/>
                </a:solidFill>
              </a:rPr>
              <a:t>МЦБ$bМясниковская</a:t>
            </a:r>
            <a:r>
              <a:rPr sz="3200" spc="30" dirty="0">
                <a:solidFill>
                  <a:srgbClr val="000000"/>
                </a:solidFill>
              </a:rPr>
              <a:t> </a:t>
            </a:r>
            <a:r>
              <a:rPr sz="3200" spc="120" dirty="0">
                <a:solidFill>
                  <a:srgbClr val="000000"/>
                </a:solidFill>
              </a:rPr>
              <a:t>МЦБ$iА-</a:t>
            </a:r>
            <a:r>
              <a:rPr sz="3200" spc="160" dirty="0">
                <a:solidFill>
                  <a:srgbClr val="000000"/>
                </a:solidFill>
              </a:rPr>
              <a:t>47$j87.3я73$t1$x37675$986.35 </a:t>
            </a:r>
            <a:r>
              <a:rPr sz="3200" spc="145" dirty="0">
                <a:solidFill>
                  <a:srgbClr val="000000"/>
                </a:solidFill>
              </a:rPr>
              <a:t>899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70" dirty="0">
                <a:solidFill>
                  <a:srgbClr val="000000"/>
                </a:solidFill>
              </a:rPr>
              <a:t>##$aМясниковская</a:t>
            </a:r>
            <a:endParaRPr sz="3200"/>
          </a:p>
          <a:p>
            <a:pPr marL="12700">
              <a:lnSpc>
                <a:spcPts val="3575"/>
              </a:lnSpc>
            </a:pPr>
            <a:r>
              <a:rPr sz="3200" spc="120" dirty="0">
                <a:solidFill>
                  <a:srgbClr val="000000"/>
                </a:solidFill>
              </a:rPr>
              <a:t>МЦБ$iА-</a:t>
            </a:r>
            <a:r>
              <a:rPr sz="3200" spc="175" dirty="0">
                <a:solidFill>
                  <a:srgbClr val="000000"/>
                </a:solidFill>
              </a:rPr>
              <a:t>47$j87.3я73$t1$x37675</a:t>
            </a:r>
            <a:r>
              <a:rPr sz="3200" spc="175" dirty="0">
                <a:solidFill>
                  <a:srgbClr val="F1620E"/>
                </a:solidFill>
              </a:rPr>
              <a:t>$w48$q20211211$o25</a:t>
            </a:r>
            <a:r>
              <a:rPr sz="3200" spc="175" dirty="0">
                <a:solidFill>
                  <a:srgbClr val="000000"/>
                </a:solidFill>
              </a:rPr>
              <a:t>$986.35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52173" y="4784850"/>
            <a:ext cx="14606269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55"/>
              </a:lnSpc>
              <a:spcBef>
                <a:spcPts val="100"/>
              </a:spcBef>
            </a:pPr>
            <a:r>
              <a:rPr sz="3200" spc="145" dirty="0">
                <a:latin typeface="Tahoma" panose="020B0604030504040204"/>
                <a:cs typeface="Tahoma" panose="020B0604030504040204"/>
              </a:rPr>
              <a:t>899</a:t>
            </a:r>
            <a:r>
              <a:rPr sz="3200" spc="130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##$aОктябрьская</a:t>
            </a:r>
            <a:r>
              <a:rPr sz="3200" spc="14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90" dirty="0">
                <a:latin typeface="Tahoma" panose="020B0604030504040204"/>
                <a:cs typeface="Tahoma" panose="020B0604030504040204"/>
              </a:rPr>
              <a:t>МЦБ$bЗаплавское</a:t>
            </a:r>
            <a:r>
              <a:rPr sz="3200" spc="14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20" dirty="0">
                <a:latin typeface="Tahoma" panose="020B0604030504040204"/>
                <a:cs typeface="Tahoma" panose="020B0604030504040204"/>
              </a:rPr>
              <a:t>СП$iА</a:t>
            </a:r>
            <a:r>
              <a:rPr sz="3200" spc="14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80" dirty="0">
                <a:latin typeface="Tahoma" panose="020B0604030504040204"/>
                <a:cs typeface="Tahoma" panose="020B0604030504040204"/>
              </a:rPr>
              <a:t>47$j87.3$x36344/1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145" dirty="0">
                <a:latin typeface="Tahoma" panose="020B0604030504040204"/>
                <a:cs typeface="Tahoma" panose="020B0604030504040204"/>
              </a:rPr>
              <a:t>899</a:t>
            </a:r>
            <a:r>
              <a:rPr sz="3200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latin typeface="Tahoma" panose="020B0604030504040204"/>
                <a:cs typeface="Tahoma" panose="020B0604030504040204"/>
              </a:rPr>
              <a:t>##$aОктябрьская</a:t>
            </a:r>
            <a:r>
              <a:rPr sz="3200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latin typeface="Tahoma" panose="020B0604030504040204"/>
                <a:cs typeface="Tahoma" panose="020B0604030504040204"/>
              </a:rPr>
              <a:t>МЦБ$iА</a:t>
            </a:r>
            <a:r>
              <a:rPr sz="3200" spc="185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95" dirty="0">
                <a:latin typeface="Tahoma" panose="020B0604030504040204"/>
                <a:cs typeface="Tahoma" panose="020B0604030504040204"/>
              </a:rPr>
              <a:t>47$j87.3$x36344/1</a:t>
            </a:r>
            <a:r>
              <a:rPr sz="3200" spc="19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$w13$q20211211$o25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9838"/>
            <a:ext cx="1255268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375" dirty="0">
                <a:solidFill>
                  <a:srgbClr val="000000"/>
                </a:solidFill>
              </a:rPr>
              <a:t>СПИСАНИЕ</a:t>
            </a:r>
            <a:r>
              <a:rPr sz="3500" spc="509" dirty="0">
                <a:solidFill>
                  <a:srgbClr val="000000"/>
                </a:solidFill>
              </a:rPr>
              <a:t> </a:t>
            </a:r>
            <a:r>
              <a:rPr sz="3500" spc="210" dirty="0">
                <a:solidFill>
                  <a:srgbClr val="F1620E"/>
                </a:solidFill>
              </a:rPr>
              <a:t>ОДНОГО</a:t>
            </a:r>
            <a:r>
              <a:rPr sz="3500" spc="515" dirty="0">
                <a:solidFill>
                  <a:srgbClr val="F1620E"/>
                </a:solidFill>
              </a:rPr>
              <a:t> </a:t>
            </a:r>
            <a:r>
              <a:rPr sz="3500" spc="390" dirty="0">
                <a:solidFill>
                  <a:srgbClr val="000000"/>
                </a:solidFill>
              </a:rPr>
              <a:t>ЭКЗЕМПЛЯРА</a:t>
            </a:r>
            <a:r>
              <a:rPr sz="3500" spc="515" dirty="0">
                <a:solidFill>
                  <a:srgbClr val="000000"/>
                </a:solidFill>
              </a:rPr>
              <a:t> </a:t>
            </a:r>
            <a:r>
              <a:rPr sz="3500" spc="290" dirty="0">
                <a:solidFill>
                  <a:srgbClr val="000000"/>
                </a:solidFill>
              </a:rPr>
              <a:t>ИЗ</a:t>
            </a:r>
            <a:r>
              <a:rPr sz="3500" spc="515" dirty="0">
                <a:solidFill>
                  <a:srgbClr val="000000"/>
                </a:solidFill>
              </a:rPr>
              <a:t> </a:t>
            </a:r>
            <a:r>
              <a:rPr sz="3500" spc="340" dirty="0">
                <a:solidFill>
                  <a:srgbClr val="000000"/>
                </a:solidFill>
              </a:rPr>
              <a:t>НЕСКОЛЬКИХ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427672"/>
            <a:ext cx="152400" cy="1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894397"/>
            <a:ext cx="152400" cy="15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637" y="6361122"/>
            <a:ext cx="152400" cy="152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489148"/>
            <a:ext cx="15814675" cy="564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z="3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необходимо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фиксировать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подполях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поля</a:t>
            </a:r>
            <a:r>
              <a:rPr sz="32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(в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режиме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редактирования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записи):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480060">
              <a:lnSpc>
                <a:spcPct val="191000"/>
              </a:lnSpc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списываемого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оставлять/удалять</a:t>
            </a:r>
            <a:r>
              <a:rPr sz="32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Обозначение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единицы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оставлять/удалять</a:t>
            </a:r>
            <a:r>
              <a:rPr sz="32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  <a:spcBef>
                <a:spcPts val="3510"/>
              </a:spcBef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Дополнительные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регистрации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даты,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номера,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причины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списания: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№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акта </a:t>
            </a:r>
            <a:r>
              <a:rPr sz="3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$q</a:t>
            </a:r>
            <a:r>
              <a:rPr sz="32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дата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формате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ГГГГММДД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 marR="5080">
              <a:lnSpc>
                <a:spcPts val="3680"/>
              </a:lnSpc>
              <a:spcBef>
                <a:spcPts val="170"/>
              </a:spcBef>
              <a:tabLst>
                <a:tab pos="2103755" algn="l"/>
                <a:tab pos="2484120" algn="l"/>
                <a:tab pos="4347845" algn="l"/>
                <a:tab pos="6511290" algn="l"/>
                <a:tab pos="9060815" algn="l"/>
                <a:tab pos="10864850" algn="l"/>
                <a:tab pos="12694285" algn="l"/>
              </a:tabLst>
            </a:pPr>
            <a:r>
              <a:rPr sz="3200" spc="1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$o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причина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списания.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Заполнение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данного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осуществляется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через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справочный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файл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9636" y="7351562"/>
            <a:ext cx="4791059" cy="26098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884" y="9636907"/>
            <a:ext cx="133350" cy="133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7559" y="9443232"/>
            <a:ext cx="3119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Есть</a:t>
            </a:r>
            <a:r>
              <a:rPr sz="3000" spc="-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модуль</a:t>
            </a:r>
            <a:r>
              <a:rPr sz="3000" spc="-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КСУ-</a:t>
            </a:r>
            <a:r>
              <a:rPr sz="30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3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2173" y="2451222"/>
            <a:ext cx="15109190" cy="14465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3680"/>
              </a:lnSpc>
              <a:spcBef>
                <a:spcPts val="350"/>
              </a:spcBef>
            </a:pPr>
            <a:r>
              <a:rPr sz="3200" spc="145" dirty="0">
                <a:solidFill>
                  <a:srgbClr val="000000"/>
                </a:solidFill>
              </a:rPr>
              <a:t>899</a:t>
            </a:r>
            <a:r>
              <a:rPr sz="3200" spc="20" dirty="0">
                <a:solidFill>
                  <a:srgbClr val="000000"/>
                </a:solidFill>
              </a:rPr>
              <a:t> </a:t>
            </a:r>
            <a:r>
              <a:rPr sz="3200" spc="75" dirty="0">
                <a:solidFill>
                  <a:srgbClr val="000000"/>
                </a:solidFill>
              </a:rPr>
              <a:t>##$aЦБС</a:t>
            </a:r>
            <a:r>
              <a:rPr sz="3200" spc="25" dirty="0">
                <a:solidFill>
                  <a:srgbClr val="000000"/>
                </a:solidFill>
              </a:rPr>
              <a:t> </a:t>
            </a:r>
            <a:r>
              <a:rPr sz="3200" spc="125" dirty="0">
                <a:solidFill>
                  <a:srgbClr val="000000"/>
                </a:solidFill>
              </a:rPr>
              <a:t>Волгодонска$bЧЗ$h81$iС</a:t>
            </a:r>
            <a:r>
              <a:rPr sz="3200" spc="25" dirty="0">
                <a:solidFill>
                  <a:srgbClr val="000000"/>
                </a:solidFill>
              </a:rPr>
              <a:t> </a:t>
            </a:r>
            <a:r>
              <a:rPr sz="3200" spc="155" dirty="0">
                <a:solidFill>
                  <a:srgbClr val="000000"/>
                </a:solidFill>
              </a:rPr>
              <a:t>89$j81.2Нем$t1$x110314$9485.53 </a:t>
            </a:r>
            <a:r>
              <a:rPr sz="3200" spc="145" dirty="0">
                <a:solidFill>
                  <a:srgbClr val="000000"/>
                </a:solidFill>
              </a:rPr>
              <a:t>899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75" dirty="0">
                <a:solidFill>
                  <a:srgbClr val="000000"/>
                </a:solidFill>
              </a:rPr>
              <a:t>##$aЦБС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114" dirty="0">
                <a:solidFill>
                  <a:srgbClr val="000000"/>
                </a:solidFill>
              </a:rPr>
              <a:t>Волгодонска$h81$iС </a:t>
            </a:r>
            <a:r>
              <a:rPr sz="3200" spc="170" dirty="0">
                <a:solidFill>
                  <a:srgbClr val="000000"/>
                </a:solidFill>
              </a:rPr>
              <a:t>89$j81.2Нем$x110314</a:t>
            </a:r>
            <a:r>
              <a:rPr sz="3200" spc="170" dirty="0">
                <a:solidFill>
                  <a:srgbClr val="F1620E"/>
                </a:solidFill>
              </a:rPr>
              <a:t>$w13$q20211118$o25</a:t>
            </a:r>
            <a:r>
              <a:rPr sz="3200" spc="170" dirty="0">
                <a:solidFill>
                  <a:srgbClr val="000000"/>
                </a:solidFill>
              </a:rPr>
              <a:t>$9485.53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52173" y="4784847"/>
            <a:ext cx="15936594" cy="191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55"/>
              </a:lnSpc>
              <a:spcBef>
                <a:spcPts val="100"/>
              </a:spcBef>
            </a:pPr>
            <a:r>
              <a:rPr sz="3200" spc="145" dirty="0">
                <a:latin typeface="Tahoma" panose="020B0604030504040204"/>
                <a:cs typeface="Tahoma" panose="020B0604030504040204"/>
              </a:rPr>
              <a:t>899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latin typeface="Tahoma" panose="020B0604030504040204"/>
                <a:cs typeface="Tahoma" panose="020B0604030504040204"/>
              </a:rPr>
              <a:t>##$aЦБС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10" dirty="0">
                <a:latin typeface="Tahoma" panose="020B0604030504040204"/>
                <a:cs typeface="Tahoma" panose="020B0604030504040204"/>
              </a:rPr>
              <a:t>Ростов-</a:t>
            </a:r>
            <a:r>
              <a:rPr sz="3200" spc="125" dirty="0">
                <a:latin typeface="Tahoma" panose="020B0604030504040204"/>
                <a:cs typeface="Tahoma" panose="020B0604030504040204"/>
              </a:rPr>
              <a:t>на-</a:t>
            </a:r>
            <a:r>
              <a:rPr sz="3200" spc="55" dirty="0">
                <a:latin typeface="Tahoma" panose="020B0604030504040204"/>
                <a:cs typeface="Tahoma" panose="020B0604030504040204"/>
              </a:rPr>
              <a:t>Дону$bФ.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50" dirty="0">
                <a:latin typeface="Tahoma" panose="020B0604030504040204"/>
                <a:cs typeface="Tahoma" panose="020B0604030504040204"/>
              </a:rPr>
              <a:t>1$iО-</a:t>
            </a:r>
            <a:r>
              <a:rPr sz="3200" spc="175" dirty="0">
                <a:latin typeface="Tahoma" panose="020B0604030504040204"/>
                <a:cs typeface="Tahoma" panose="020B0604030504040204"/>
              </a:rPr>
              <a:t>705$j84(4Вел)$t1$x110314$zМК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latin typeface="Tahoma" panose="020B0604030504040204"/>
                <a:cs typeface="Tahoma" panose="020B0604030504040204"/>
              </a:rPr>
              <a:t>№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60" dirty="0">
                <a:latin typeface="Tahoma" panose="020B0604030504040204"/>
                <a:cs typeface="Tahoma" panose="020B0604030504040204"/>
              </a:rPr>
              <a:t>42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675"/>
              </a:lnSpc>
            </a:pPr>
            <a:r>
              <a:rPr sz="3200" spc="195" dirty="0">
                <a:latin typeface="Tahoma" panose="020B0604030504040204"/>
                <a:cs typeface="Tahoma" panose="020B0604030504040204"/>
              </a:rPr>
              <a:t>2011$y№8/94$9254.98$p00001185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675"/>
              </a:lnSpc>
            </a:pPr>
            <a:r>
              <a:rPr sz="3200" spc="145" dirty="0">
                <a:latin typeface="Tahoma" panose="020B0604030504040204"/>
                <a:cs typeface="Tahoma" panose="020B0604030504040204"/>
              </a:rPr>
              <a:t>899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latin typeface="Tahoma" panose="020B0604030504040204"/>
                <a:cs typeface="Tahoma" panose="020B0604030504040204"/>
              </a:rPr>
              <a:t>##$aЦБС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10" dirty="0">
                <a:latin typeface="Tahoma" panose="020B0604030504040204"/>
                <a:cs typeface="Tahoma" panose="020B0604030504040204"/>
              </a:rPr>
              <a:t>Ростов-</a:t>
            </a:r>
            <a:r>
              <a:rPr sz="3200" spc="125" dirty="0">
                <a:latin typeface="Tahoma" panose="020B0604030504040204"/>
                <a:cs typeface="Tahoma" panose="020B0604030504040204"/>
              </a:rPr>
              <a:t>на-</a:t>
            </a:r>
            <a:r>
              <a:rPr sz="3200" spc="55" dirty="0">
                <a:latin typeface="Tahoma" panose="020B0604030504040204"/>
                <a:cs typeface="Tahoma" panose="020B0604030504040204"/>
              </a:rPr>
              <a:t>Дону$bФ.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50" dirty="0">
                <a:latin typeface="Tahoma" panose="020B0604030504040204"/>
                <a:cs typeface="Tahoma" panose="020B0604030504040204"/>
              </a:rPr>
              <a:t>1$iО-</a:t>
            </a:r>
            <a:r>
              <a:rPr sz="3200" spc="170" dirty="0">
                <a:latin typeface="Tahoma" panose="020B0604030504040204"/>
                <a:cs typeface="Tahoma" panose="020B0604030504040204"/>
              </a:rPr>
              <a:t>705$j84(4Вел)$x110314$zМК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latin typeface="Tahoma" panose="020B0604030504040204"/>
                <a:cs typeface="Tahoma" panose="020B0604030504040204"/>
              </a:rPr>
              <a:t>№</a:t>
            </a:r>
            <a:r>
              <a:rPr sz="3200" spc="10" dirty="0">
                <a:latin typeface="Tahoma" panose="020B0604030504040204"/>
                <a:cs typeface="Tahoma" panose="020B0604030504040204"/>
              </a:rPr>
              <a:t> </a:t>
            </a:r>
            <a:r>
              <a:rPr sz="3200" spc="160" dirty="0">
                <a:latin typeface="Tahoma" panose="020B0604030504040204"/>
                <a:cs typeface="Tahoma" panose="020B0604030504040204"/>
              </a:rPr>
              <a:t>42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190" dirty="0">
                <a:latin typeface="Tahoma" panose="020B0604030504040204"/>
                <a:cs typeface="Tahoma" panose="020B0604030504040204"/>
              </a:rPr>
              <a:t>2011$y№8/94</a:t>
            </a:r>
            <a:r>
              <a:rPr sz="3200" spc="19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$w527$q20191112$o2$uвыбытие</a:t>
            </a:r>
            <a:r>
              <a:rPr sz="3200" spc="190" dirty="0">
                <a:latin typeface="Tahoma" panose="020B0604030504040204"/>
                <a:cs typeface="Tahoma" panose="020B0604030504040204"/>
              </a:rPr>
              <a:t>$9254.98$p00001185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9835"/>
            <a:ext cx="1054608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375" dirty="0">
                <a:solidFill>
                  <a:srgbClr val="000000"/>
                </a:solidFill>
              </a:rPr>
              <a:t>СПИСАНИЕ</a:t>
            </a:r>
            <a:r>
              <a:rPr sz="3500" spc="535" dirty="0">
                <a:solidFill>
                  <a:srgbClr val="000000"/>
                </a:solidFill>
              </a:rPr>
              <a:t> </a:t>
            </a:r>
            <a:r>
              <a:rPr sz="3500" spc="320" dirty="0">
                <a:solidFill>
                  <a:srgbClr val="F1620E"/>
                </a:solidFill>
              </a:rPr>
              <a:t>ЕДИНСТВЕННОГО</a:t>
            </a:r>
            <a:r>
              <a:rPr sz="3500" spc="535" dirty="0">
                <a:solidFill>
                  <a:srgbClr val="F1620E"/>
                </a:solidFill>
              </a:rPr>
              <a:t> </a:t>
            </a:r>
            <a:r>
              <a:rPr sz="3500" spc="380" dirty="0">
                <a:solidFill>
                  <a:srgbClr val="000000"/>
                </a:solidFill>
              </a:rPr>
              <a:t>ЭКЗЕМПЛЯРА</a:t>
            </a:r>
            <a:endParaRPr sz="35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427672"/>
            <a:ext cx="152400" cy="1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894397"/>
            <a:ext cx="152400" cy="152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637" y="6361122"/>
            <a:ext cx="152400" cy="152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6000" y="1489148"/>
            <a:ext cx="15814675" cy="564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z="3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необходимо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фиксировать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подполях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поля</a:t>
            </a:r>
            <a:r>
              <a:rPr sz="32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(в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режиме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редактирования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записи):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664210">
              <a:lnSpc>
                <a:spcPct val="191000"/>
              </a:lnSpc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списываемого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удалить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 Обозначение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единицы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хранения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удалить</a:t>
            </a:r>
            <a:r>
              <a:rPr sz="3200" spc="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(если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имеется).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Дополнительные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регистрации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даты,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номера,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причины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списания: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595"/>
              </a:lnSpc>
            </a:pPr>
            <a:r>
              <a:rPr sz="3200" spc="1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№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акта </a:t>
            </a:r>
            <a:r>
              <a:rPr sz="3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$q</a:t>
            </a:r>
            <a:r>
              <a:rPr sz="32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дата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формате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ГГГГММДД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 marR="5080">
              <a:lnSpc>
                <a:spcPts val="3680"/>
              </a:lnSpc>
              <a:spcBef>
                <a:spcPts val="170"/>
              </a:spcBef>
              <a:tabLst>
                <a:tab pos="2103755" algn="l"/>
                <a:tab pos="2484120" algn="l"/>
                <a:tab pos="4347845" algn="l"/>
                <a:tab pos="6511290" algn="l"/>
                <a:tab pos="9060815" algn="l"/>
                <a:tab pos="10864850" algn="l"/>
                <a:tab pos="12694285" algn="l"/>
              </a:tabLst>
            </a:pPr>
            <a:r>
              <a:rPr sz="3200" spc="1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$o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причина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списания.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Заполнение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данного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осуществляется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через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справочный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файл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9636" y="7351562"/>
            <a:ext cx="4791059" cy="26098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884" y="9636907"/>
            <a:ext cx="133350" cy="1333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7559" y="9443232"/>
            <a:ext cx="3007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Нет</a:t>
            </a:r>
            <a:r>
              <a:rPr sz="3000" spc="-2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модуля</a:t>
            </a:r>
            <a:r>
              <a:rPr sz="3000" spc="-2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КСУ-</a:t>
            </a:r>
            <a:r>
              <a:rPr sz="30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30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427669"/>
            <a:ext cx="152400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2637" y="5894394"/>
            <a:ext cx="152400" cy="1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637" y="6361119"/>
            <a:ext cx="152400" cy="152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6000" y="1489145"/>
            <a:ext cx="15814675" cy="564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60"/>
              </a:lnSpc>
              <a:spcBef>
                <a:spcPts val="100"/>
              </a:spcBef>
            </a:pPr>
            <a:r>
              <a:rPr sz="32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необходимо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фиксировать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подполях</a:t>
            </a:r>
            <a:r>
              <a:rPr sz="3200" spc="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поля</a:t>
            </a:r>
            <a:r>
              <a:rPr sz="3200" spc="1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899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</a:pP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(в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режиме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редактирования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записи):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 marR="480060">
              <a:lnSpc>
                <a:spcPct val="191000"/>
              </a:lnSpc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списываемого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экземпляра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$b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оставлять/удалять</a:t>
            </a:r>
            <a:r>
              <a:rPr sz="32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 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Обозначение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единицы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хранения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документа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</a:t>
            </a:r>
            <a:r>
              <a:rPr sz="3200" spc="13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$p</a:t>
            </a:r>
            <a:r>
              <a:rPr sz="3200" spc="1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)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оставлять/удалять</a:t>
            </a:r>
            <a:r>
              <a:rPr sz="32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.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ts val="3755"/>
              </a:lnSpc>
              <a:spcBef>
                <a:spcPts val="3510"/>
              </a:spcBef>
            </a:pP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Дополнительные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для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регистрации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даты,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номера,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причины</a:t>
            </a:r>
            <a:r>
              <a:rPr sz="32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списания: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4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$w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№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акта </a:t>
            </a:r>
            <a:r>
              <a:rPr sz="32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>
              <a:lnSpc>
                <a:spcPts val="3675"/>
              </a:lnSpc>
            </a:pPr>
            <a:r>
              <a:rPr sz="3200" spc="1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$q</a:t>
            </a:r>
            <a:r>
              <a:rPr sz="320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дата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r>
              <a:rPr sz="32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формате</a:t>
            </a:r>
            <a:r>
              <a:rPr sz="3200" spc="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ГГГГММДД</a:t>
            </a:r>
            <a:endParaRPr sz="3200">
              <a:latin typeface="Tahoma" panose="020B0604030504040204"/>
              <a:cs typeface="Tahoma" panose="020B0604030504040204"/>
            </a:endParaRPr>
          </a:p>
          <a:p>
            <a:pPr marL="1393825" marR="5080">
              <a:lnSpc>
                <a:spcPts val="3680"/>
              </a:lnSpc>
              <a:spcBef>
                <a:spcPts val="170"/>
              </a:spcBef>
              <a:tabLst>
                <a:tab pos="2103755" algn="l"/>
                <a:tab pos="2484120" algn="l"/>
                <a:tab pos="4347845" algn="l"/>
                <a:tab pos="6511290" algn="l"/>
                <a:tab pos="9060815" algn="l"/>
                <a:tab pos="10864850" algn="l"/>
                <a:tab pos="12694285" algn="l"/>
              </a:tabLst>
            </a:pPr>
            <a:r>
              <a:rPr sz="3200" spc="16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$o</a:t>
            </a:r>
            <a:r>
              <a:rPr sz="3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причина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списания.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Заполнение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данного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подполя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320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осуществляется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через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справочный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файл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причин</a:t>
            </a:r>
            <a:r>
              <a:rPr sz="320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списания</a:t>
            </a:r>
            <a:r>
              <a:rPr sz="3200" spc="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2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документов.</a:t>
            </a:r>
            <a:endParaRPr sz="320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9636" y="7351562"/>
            <a:ext cx="4791059" cy="26098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884" y="9636907"/>
            <a:ext cx="133350" cy="1333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97559" y="9443232"/>
            <a:ext cx="31191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Есть</a:t>
            </a:r>
            <a:r>
              <a:rPr sz="3000" spc="-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модуль</a:t>
            </a:r>
            <a:r>
              <a:rPr sz="3000" spc="-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00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КСУ-</a:t>
            </a:r>
            <a:r>
              <a:rPr sz="300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30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479838"/>
            <a:ext cx="10546080" cy="5626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375" dirty="0">
                <a:solidFill>
                  <a:srgbClr val="000000"/>
                </a:solidFill>
              </a:rPr>
              <a:t>СПИСАНИЕ</a:t>
            </a:r>
            <a:r>
              <a:rPr sz="3500" spc="535" dirty="0">
                <a:solidFill>
                  <a:srgbClr val="000000"/>
                </a:solidFill>
              </a:rPr>
              <a:t> </a:t>
            </a:r>
            <a:r>
              <a:rPr sz="3500" spc="320" dirty="0">
                <a:solidFill>
                  <a:srgbClr val="F1620E"/>
                </a:solidFill>
              </a:rPr>
              <a:t>ЕДИНСТВЕННОГО</a:t>
            </a:r>
            <a:r>
              <a:rPr sz="3500" spc="535" dirty="0">
                <a:solidFill>
                  <a:srgbClr val="F1620E"/>
                </a:solidFill>
              </a:rPr>
              <a:t> </a:t>
            </a:r>
            <a:r>
              <a:rPr sz="3500" spc="380" dirty="0">
                <a:solidFill>
                  <a:srgbClr val="000000"/>
                </a:solidFill>
              </a:rPr>
              <a:t>ЭКЗЕМПЛЯРА</a:t>
            </a:r>
            <a:endParaRPr sz="35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9300" y="925830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9300" y="9408261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259300" y="955825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20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2626" rIns="0" bIns="0" rtlCol="0">
            <a:spAutoFit/>
          </a:bodyPr>
          <a:lstStyle/>
          <a:p>
            <a:pPr marL="774065" marR="5080">
              <a:lnSpc>
                <a:spcPct val="116000"/>
              </a:lnSpc>
              <a:spcBef>
                <a:spcPts val="100"/>
              </a:spcBef>
            </a:pPr>
            <a:r>
              <a:rPr sz="2900" dirty="0">
                <a:solidFill>
                  <a:srgbClr val="000000"/>
                </a:solidFill>
              </a:rPr>
              <a:t>После</a:t>
            </a:r>
            <a:r>
              <a:rPr sz="2900" spc="-55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редактирования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необходимо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вернуться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в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spc="45" dirty="0">
                <a:solidFill>
                  <a:srgbClr val="000000"/>
                </a:solidFill>
              </a:rPr>
              <a:t>короткую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форму</a:t>
            </a:r>
            <a:r>
              <a:rPr sz="2900" spc="-55" dirty="0">
                <a:solidFill>
                  <a:srgbClr val="000000"/>
                </a:solidFill>
              </a:rPr>
              <a:t> </a:t>
            </a:r>
            <a:r>
              <a:rPr sz="2900" spc="50" dirty="0">
                <a:solidFill>
                  <a:srgbClr val="000000"/>
                </a:solidFill>
              </a:rPr>
              <a:t>вывода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записи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dirty="0">
                <a:solidFill>
                  <a:srgbClr val="000000"/>
                </a:solidFill>
              </a:rPr>
              <a:t>и</a:t>
            </a:r>
            <a:r>
              <a:rPr sz="2900" spc="-50" dirty="0">
                <a:solidFill>
                  <a:srgbClr val="000000"/>
                </a:solidFill>
              </a:rPr>
              <a:t> </a:t>
            </a:r>
            <a:r>
              <a:rPr sz="2900" spc="-10" dirty="0">
                <a:solidFill>
                  <a:srgbClr val="000000"/>
                </a:solidFill>
              </a:rPr>
              <a:t>нажать </a:t>
            </a:r>
            <a:r>
              <a:rPr sz="2900" dirty="0">
                <a:solidFill>
                  <a:srgbClr val="000000"/>
                </a:solidFill>
              </a:rPr>
              <a:t>кнопку</a:t>
            </a:r>
            <a:r>
              <a:rPr sz="2900" spc="65" dirty="0">
                <a:solidFill>
                  <a:srgbClr val="000000"/>
                </a:solidFill>
              </a:rPr>
              <a:t> </a:t>
            </a:r>
            <a:r>
              <a:rPr sz="2900" spc="55" dirty="0">
                <a:solidFill>
                  <a:srgbClr val="000000"/>
                </a:solidFill>
              </a:rPr>
              <a:t>«</a:t>
            </a:r>
            <a:r>
              <a:rPr sz="2900" spc="55" dirty="0">
                <a:solidFill>
                  <a:srgbClr val="F1620E"/>
                </a:solidFill>
              </a:rPr>
              <a:t>Исключить</a:t>
            </a:r>
            <a:r>
              <a:rPr sz="2900" spc="55" dirty="0">
                <a:solidFill>
                  <a:srgbClr val="000000"/>
                </a:solidFill>
              </a:rPr>
              <a:t>»</a:t>
            </a:r>
            <a:endParaRPr sz="2900"/>
          </a:p>
        </p:txBody>
      </p:sp>
      <p:grpSp>
        <p:nvGrpSpPr>
          <p:cNvPr id="6" name="object 6"/>
          <p:cNvGrpSpPr/>
          <p:nvPr/>
        </p:nvGrpSpPr>
        <p:grpSpPr>
          <a:xfrm>
            <a:off x="3523427" y="4313575"/>
            <a:ext cx="12592050" cy="2847975"/>
            <a:chOff x="3523427" y="4313575"/>
            <a:chExt cx="12592050" cy="2847975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523427" y="4313575"/>
              <a:ext cx="12592049" cy="28479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39609" y="7125149"/>
              <a:ext cx="1786255" cy="0"/>
            </a:xfrm>
            <a:custGeom>
              <a:avLst/>
              <a:gdLst/>
              <a:ahLst/>
              <a:cxnLst/>
              <a:rect l="l" t="t" r="r" b="b"/>
              <a:pathLst>
                <a:path w="1786254">
                  <a:moveTo>
                    <a:pt x="0" y="0"/>
                  </a:moveTo>
                  <a:lnTo>
                    <a:pt x="1785975" y="0"/>
                  </a:lnTo>
                </a:path>
              </a:pathLst>
            </a:custGeom>
            <a:ln w="66675">
              <a:solidFill>
                <a:srgbClr val="FF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63501" y="0"/>
            <a:ext cx="14650719" cy="10280015"/>
            <a:chOff x="1863501" y="0"/>
            <a:chExt cx="14650719" cy="10280015"/>
          </a:xfrm>
        </p:grpSpPr>
        <p:sp>
          <p:nvSpPr>
            <p:cNvPr id="7" name="object 7"/>
            <p:cNvSpPr/>
            <p:nvPr/>
          </p:nvSpPr>
          <p:spPr>
            <a:xfrm>
              <a:off x="10483297" y="0"/>
              <a:ext cx="5440045" cy="10280015"/>
            </a:xfrm>
            <a:custGeom>
              <a:avLst/>
              <a:gdLst/>
              <a:ahLst/>
              <a:cxnLst/>
              <a:rect l="l" t="t" r="r" b="b"/>
              <a:pathLst>
                <a:path w="5440044" h="10280015">
                  <a:moveTo>
                    <a:pt x="5439395" y="0"/>
                  </a:moveTo>
                  <a:lnTo>
                    <a:pt x="5439454" y="10279786"/>
                  </a:lnTo>
                  <a:lnTo>
                    <a:pt x="0" y="10279786"/>
                  </a:lnTo>
                  <a:lnTo>
                    <a:pt x="0" y="0"/>
                  </a:lnTo>
                  <a:lnTo>
                    <a:pt x="5439395" y="0"/>
                  </a:lnTo>
                  <a:close/>
                </a:path>
              </a:pathLst>
            </a:custGeom>
            <a:solidFill>
              <a:srgbClr val="6F808F">
                <a:alpha val="7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331652" y="1899949"/>
              <a:ext cx="1182370" cy="1182370"/>
            </a:xfrm>
            <a:custGeom>
              <a:avLst/>
              <a:gdLst/>
              <a:ahLst/>
              <a:cxnLst/>
              <a:rect l="l" t="t" r="r" b="b"/>
              <a:pathLst>
                <a:path w="1182369" h="1182370">
                  <a:moveTo>
                    <a:pt x="591037" y="1182066"/>
                  </a:moveTo>
                  <a:lnTo>
                    <a:pt x="542564" y="1180107"/>
                  </a:lnTo>
                  <a:lnTo>
                    <a:pt x="495170" y="1174330"/>
                  </a:lnTo>
                  <a:lnTo>
                    <a:pt x="449008" y="1164889"/>
                  </a:lnTo>
                  <a:lnTo>
                    <a:pt x="404228" y="1151936"/>
                  </a:lnTo>
                  <a:lnTo>
                    <a:pt x="360983" y="1135621"/>
                  </a:lnTo>
                  <a:lnTo>
                    <a:pt x="319426" y="1116098"/>
                  </a:lnTo>
                  <a:lnTo>
                    <a:pt x="279709" y="1093519"/>
                  </a:lnTo>
                  <a:lnTo>
                    <a:pt x="241983" y="1068034"/>
                  </a:lnTo>
                  <a:lnTo>
                    <a:pt x="206401" y="1039798"/>
                  </a:lnTo>
                  <a:lnTo>
                    <a:pt x="173114" y="1008961"/>
                  </a:lnTo>
                  <a:lnTo>
                    <a:pt x="142276" y="975677"/>
                  </a:lnTo>
                  <a:lnTo>
                    <a:pt x="114039" y="940096"/>
                  </a:lnTo>
                  <a:lnTo>
                    <a:pt x="88553" y="902371"/>
                  </a:lnTo>
                  <a:lnTo>
                    <a:pt x="65972" y="862654"/>
                  </a:lnTo>
                  <a:lnTo>
                    <a:pt x="46448" y="821097"/>
                  </a:lnTo>
                  <a:lnTo>
                    <a:pt x="30132" y="777853"/>
                  </a:lnTo>
                  <a:lnTo>
                    <a:pt x="17177" y="733073"/>
                  </a:lnTo>
                  <a:lnTo>
                    <a:pt x="7735" y="686910"/>
                  </a:lnTo>
                  <a:lnTo>
                    <a:pt x="1959" y="639515"/>
                  </a:lnTo>
                  <a:lnTo>
                    <a:pt x="0" y="591040"/>
                  </a:lnTo>
                  <a:lnTo>
                    <a:pt x="1959" y="542565"/>
                  </a:lnTo>
                  <a:lnTo>
                    <a:pt x="7735" y="495170"/>
                  </a:lnTo>
                  <a:lnTo>
                    <a:pt x="17177" y="449005"/>
                  </a:lnTo>
                  <a:lnTo>
                    <a:pt x="30132" y="404225"/>
                  </a:lnTo>
                  <a:lnTo>
                    <a:pt x="46448" y="360979"/>
                  </a:lnTo>
                  <a:lnTo>
                    <a:pt x="65972" y="319422"/>
                  </a:lnTo>
                  <a:lnTo>
                    <a:pt x="88553" y="279704"/>
                  </a:lnTo>
                  <a:lnTo>
                    <a:pt x="114039" y="241978"/>
                  </a:lnTo>
                  <a:lnTo>
                    <a:pt x="142276" y="206396"/>
                  </a:lnTo>
                  <a:lnTo>
                    <a:pt x="173114" y="173110"/>
                  </a:lnTo>
                  <a:lnTo>
                    <a:pt x="206401" y="142273"/>
                  </a:lnTo>
                  <a:lnTo>
                    <a:pt x="241983" y="114035"/>
                  </a:lnTo>
                  <a:lnTo>
                    <a:pt x="279709" y="88550"/>
                  </a:lnTo>
                  <a:lnTo>
                    <a:pt x="319426" y="65970"/>
                  </a:lnTo>
                  <a:lnTo>
                    <a:pt x="360983" y="46446"/>
                  </a:lnTo>
                  <a:lnTo>
                    <a:pt x="404228" y="30131"/>
                  </a:lnTo>
                  <a:lnTo>
                    <a:pt x="449008" y="17177"/>
                  </a:lnTo>
                  <a:lnTo>
                    <a:pt x="495170" y="7735"/>
                  </a:lnTo>
                  <a:lnTo>
                    <a:pt x="542564" y="1959"/>
                  </a:lnTo>
                  <a:lnTo>
                    <a:pt x="591037" y="0"/>
                  </a:lnTo>
                  <a:lnTo>
                    <a:pt x="639510" y="1959"/>
                  </a:lnTo>
                  <a:lnTo>
                    <a:pt x="686904" y="7735"/>
                  </a:lnTo>
                  <a:lnTo>
                    <a:pt x="733067" y="17177"/>
                  </a:lnTo>
                  <a:lnTo>
                    <a:pt x="777847" y="30131"/>
                  </a:lnTo>
                  <a:lnTo>
                    <a:pt x="821091" y="46446"/>
                  </a:lnTo>
                  <a:lnTo>
                    <a:pt x="862648" y="65970"/>
                  </a:lnTo>
                  <a:lnTo>
                    <a:pt x="902366" y="88550"/>
                  </a:lnTo>
                  <a:lnTo>
                    <a:pt x="940092" y="114035"/>
                  </a:lnTo>
                  <a:lnTo>
                    <a:pt x="975674" y="142273"/>
                  </a:lnTo>
                  <a:lnTo>
                    <a:pt x="1008960" y="173110"/>
                  </a:lnTo>
                  <a:lnTo>
                    <a:pt x="1039798" y="206396"/>
                  </a:lnTo>
                  <a:lnTo>
                    <a:pt x="1068036" y="241978"/>
                  </a:lnTo>
                  <a:lnTo>
                    <a:pt x="1093521" y="279704"/>
                  </a:lnTo>
                  <a:lnTo>
                    <a:pt x="1116102" y="319422"/>
                  </a:lnTo>
                  <a:lnTo>
                    <a:pt x="1135627" y="360979"/>
                  </a:lnTo>
                  <a:lnTo>
                    <a:pt x="1151942" y="404225"/>
                  </a:lnTo>
                  <a:lnTo>
                    <a:pt x="1164897" y="449005"/>
                  </a:lnTo>
                  <a:lnTo>
                    <a:pt x="1174339" y="495170"/>
                  </a:lnTo>
                  <a:lnTo>
                    <a:pt x="1180116" y="542565"/>
                  </a:lnTo>
                  <a:lnTo>
                    <a:pt x="1182075" y="591040"/>
                  </a:lnTo>
                  <a:lnTo>
                    <a:pt x="1180116" y="639515"/>
                  </a:lnTo>
                  <a:lnTo>
                    <a:pt x="1174339" y="686910"/>
                  </a:lnTo>
                  <a:lnTo>
                    <a:pt x="1164897" y="733073"/>
                  </a:lnTo>
                  <a:lnTo>
                    <a:pt x="1151942" y="777853"/>
                  </a:lnTo>
                  <a:lnTo>
                    <a:pt x="1135627" y="821097"/>
                  </a:lnTo>
                  <a:lnTo>
                    <a:pt x="1116102" y="862654"/>
                  </a:lnTo>
                  <a:lnTo>
                    <a:pt x="1093521" y="902371"/>
                  </a:lnTo>
                  <a:lnTo>
                    <a:pt x="1068036" y="940096"/>
                  </a:lnTo>
                  <a:lnTo>
                    <a:pt x="1039798" y="975677"/>
                  </a:lnTo>
                  <a:lnTo>
                    <a:pt x="1008960" y="1008961"/>
                  </a:lnTo>
                  <a:lnTo>
                    <a:pt x="975674" y="1039798"/>
                  </a:lnTo>
                  <a:lnTo>
                    <a:pt x="940092" y="1068034"/>
                  </a:lnTo>
                  <a:lnTo>
                    <a:pt x="902366" y="1093519"/>
                  </a:lnTo>
                  <a:lnTo>
                    <a:pt x="862648" y="1116098"/>
                  </a:lnTo>
                  <a:lnTo>
                    <a:pt x="821091" y="1135621"/>
                  </a:lnTo>
                  <a:lnTo>
                    <a:pt x="777847" y="1151936"/>
                  </a:lnTo>
                  <a:lnTo>
                    <a:pt x="733067" y="1164889"/>
                  </a:lnTo>
                  <a:lnTo>
                    <a:pt x="686904" y="1174330"/>
                  </a:lnTo>
                  <a:lnTo>
                    <a:pt x="639510" y="1180107"/>
                  </a:lnTo>
                  <a:lnTo>
                    <a:pt x="591037" y="1182066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3501" y="5253868"/>
              <a:ext cx="9590405" cy="3818890"/>
            </a:xfrm>
            <a:custGeom>
              <a:avLst/>
              <a:gdLst/>
              <a:ahLst/>
              <a:cxnLst/>
              <a:rect l="l" t="t" r="r" b="b"/>
              <a:pathLst>
                <a:path w="9590405" h="3818890">
                  <a:moveTo>
                    <a:pt x="9221830" y="3818412"/>
                  </a:moveTo>
                  <a:lnTo>
                    <a:pt x="368134" y="3818412"/>
                  </a:lnTo>
                  <a:lnTo>
                    <a:pt x="322047" y="3815536"/>
                  </a:lnTo>
                  <a:lnTo>
                    <a:pt x="277643" y="3807142"/>
                  </a:lnTo>
                  <a:lnTo>
                    <a:pt x="235270" y="3793578"/>
                  </a:lnTo>
                  <a:lnTo>
                    <a:pt x="195278" y="3775192"/>
                  </a:lnTo>
                  <a:lnTo>
                    <a:pt x="158014" y="3752333"/>
                  </a:lnTo>
                  <a:lnTo>
                    <a:pt x="123828" y="3725350"/>
                  </a:lnTo>
                  <a:lnTo>
                    <a:pt x="93068" y="3694592"/>
                  </a:lnTo>
                  <a:lnTo>
                    <a:pt x="66084" y="3660406"/>
                  </a:lnTo>
                  <a:lnTo>
                    <a:pt x="43224" y="3623142"/>
                  </a:lnTo>
                  <a:lnTo>
                    <a:pt x="24836" y="3583148"/>
                  </a:lnTo>
                  <a:lnTo>
                    <a:pt x="11271" y="3540773"/>
                  </a:lnTo>
                  <a:lnTo>
                    <a:pt x="2875" y="3496366"/>
                  </a:lnTo>
                  <a:lnTo>
                    <a:pt x="0" y="3450274"/>
                  </a:lnTo>
                  <a:lnTo>
                    <a:pt x="0" y="368137"/>
                  </a:lnTo>
                  <a:lnTo>
                    <a:pt x="2875" y="322051"/>
                  </a:lnTo>
                  <a:lnTo>
                    <a:pt x="11271" y="277648"/>
                  </a:lnTo>
                  <a:lnTo>
                    <a:pt x="24836" y="235275"/>
                  </a:lnTo>
                  <a:lnTo>
                    <a:pt x="43224" y="195283"/>
                  </a:lnTo>
                  <a:lnTo>
                    <a:pt x="66084" y="158018"/>
                  </a:lnTo>
                  <a:lnTo>
                    <a:pt x="93068" y="123832"/>
                  </a:lnTo>
                  <a:lnTo>
                    <a:pt x="123828" y="93072"/>
                  </a:lnTo>
                  <a:lnTo>
                    <a:pt x="158014" y="66086"/>
                  </a:lnTo>
                  <a:lnTo>
                    <a:pt x="195278" y="43225"/>
                  </a:lnTo>
                  <a:lnTo>
                    <a:pt x="235270" y="24837"/>
                  </a:lnTo>
                  <a:lnTo>
                    <a:pt x="277643" y="11271"/>
                  </a:lnTo>
                  <a:lnTo>
                    <a:pt x="322047" y="2876"/>
                  </a:lnTo>
                  <a:lnTo>
                    <a:pt x="368134" y="0"/>
                  </a:lnTo>
                  <a:lnTo>
                    <a:pt x="9221830" y="0"/>
                  </a:lnTo>
                  <a:lnTo>
                    <a:pt x="9267921" y="2876"/>
                  </a:lnTo>
                  <a:lnTo>
                    <a:pt x="9312329" y="11271"/>
                  </a:lnTo>
                  <a:lnTo>
                    <a:pt x="9354704" y="24837"/>
                  </a:lnTo>
                  <a:lnTo>
                    <a:pt x="9394698" y="43225"/>
                  </a:lnTo>
                  <a:lnTo>
                    <a:pt x="9431962" y="66086"/>
                  </a:lnTo>
                  <a:lnTo>
                    <a:pt x="9466147" y="93072"/>
                  </a:lnTo>
                  <a:lnTo>
                    <a:pt x="9496906" y="123832"/>
                  </a:lnTo>
                  <a:lnTo>
                    <a:pt x="9523889" y="158018"/>
                  </a:lnTo>
                  <a:lnTo>
                    <a:pt x="9546747" y="195283"/>
                  </a:lnTo>
                  <a:lnTo>
                    <a:pt x="9565133" y="235275"/>
                  </a:lnTo>
                  <a:lnTo>
                    <a:pt x="9578697" y="277648"/>
                  </a:lnTo>
                  <a:lnTo>
                    <a:pt x="9587092" y="322051"/>
                  </a:lnTo>
                  <a:lnTo>
                    <a:pt x="9589967" y="368137"/>
                  </a:lnTo>
                  <a:lnTo>
                    <a:pt x="9589967" y="3450274"/>
                  </a:lnTo>
                  <a:lnTo>
                    <a:pt x="9587092" y="3496366"/>
                  </a:lnTo>
                  <a:lnTo>
                    <a:pt x="9578697" y="3540773"/>
                  </a:lnTo>
                  <a:lnTo>
                    <a:pt x="9565133" y="3583148"/>
                  </a:lnTo>
                  <a:lnTo>
                    <a:pt x="9546747" y="3623142"/>
                  </a:lnTo>
                  <a:lnTo>
                    <a:pt x="9523889" y="3660406"/>
                  </a:lnTo>
                  <a:lnTo>
                    <a:pt x="9496906" y="3694592"/>
                  </a:lnTo>
                  <a:lnTo>
                    <a:pt x="9466147" y="3725350"/>
                  </a:lnTo>
                  <a:lnTo>
                    <a:pt x="9431962" y="3752333"/>
                  </a:lnTo>
                  <a:lnTo>
                    <a:pt x="9394698" y="3775192"/>
                  </a:lnTo>
                  <a:lnTo>
                    <a:pt x="9354704" y="3793578"/>
                  </a:lnTo>
                  <a:lnTo>
                    <a:pt x="9312329" y="3807142"/>
                  </a:lnTo>
                  <a:lnTo>
                    <a:pt x="9267921" y="3815536"/>
                  </a:lnTo>
                  <a:lnTo>
                    <a:pt x="9221830" y="3818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88872" y="5735604"/>
              <a:ext cx="342265" cy="342265"/>
            </a:xfrm>
            <a:custGeom>
              <a:avLst/>
              <a:gdLst/>
              <a:ahLst/>
              <a:cxnLst/>
              <a:rect l="l" t="t" r="r" b="b"/>
              <a:pathLst>
                <a:path w="342264" h="342264">
                  <a:moveTo>
                    <a:pt x="170898" y="341802"/>
                  </a:moveTo>
                  <a:lnTo>
                    <a:pt x="125466" y="335698"/>
                  </a:lnTo>
                  <a:lnTo>
                    <a:pt x="84642" y="318471"/>
                  </a:lnTo>
                  <a:lnTo>
                    <a:pt x="50055" y="291750"/>
                  </a:lnTo>
                  <a:lnTo>
                    <a:pt x="23332" y="257163"/>
                  </a:lnTo>
                  <a:lnTo>
                    <a:pt x="6104" y="216337"/>
                  </a:lnTo>
                  <a:lnTo>
                    <a:pt x="0" y="170901"/>
                  </a:lnTo>
                  <a:lnTo>
                    <a:pt x="6104" y="125465"/>
                  </a:lnTo>
                  <a:lnTo>
                    <a:pt x="23332" y="84639"/>
                  </a:lnTo>
                  <a:lnTo>
                    <a:pt x="50055" y="50051"/>
                  </a:lnTo>
                  <a:lnTo>
                    <a:pt x="84642" y="23330"/>
                  </a:lnTo>
                  <a:lnTo>
                    <a:pt x="125466" y="6104"/>
                  </a:lnTo>
                  <a:lnTo>
                    <a:pt x="170898" y="0"/>
                  </a:lnTo>
                  <a:lnTo>
                    <a:pt x="216331" y="6104"/>
                  </a:lnTo>
                  <a:lnTo>
                    <a:pt x="257156" y="23330"/>
                  </a:lnTo>
                  <a:lnTo>
                    <a:pt x="291744" y="50051"/>
                  </a:lnTo>
                  <a:lnTo>
                    <a:pt x="318466" y="84639"/>
                  </a:lnTo>
                  <a:lnTo>
                    <a:pt x="335694" y="125465"/>
                  </a:lnTo>
                  <a:lnTo>
                    <a:pt x="341799" y="170901"/>
                  </a:lnTo>
                  <a:lnTo>
                    <a:pt x="335694" y="216337"/>
                  </a:lnTo>
                  <a:lnTo>
                    <a:pt x="318466" y="257163"/>
                  </a:lnTo>
                  <a:lnTo>
                    <a:pt x="291744" y="291750"/>
                  </a:lnTo>
                  <a:lnTo>
                    <a:pt x="257156" y="318471"/>
                  </a:lnTo>
                  <a:lnTo>
                    <a:pt x="216331" y="335698"/>
                  </a:lnTo>
                  <a:lnTo>
                    <a:pt x="170898" y="341802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012674" y="5641823"/>
            <a:ext cx="709295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altLang="en-US" sz="19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списание в частном/локальном электронном каталоге</a:t>
            </a:r>
            <a:endParaRPr lang="ru-RU" altLang="en-US" sz="19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3510" y="6760210"/>
            <a:ext cx="8440420" cy="166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830" algn="just">
              <a:lnSpc>
                <a:spcPct val="134000"/>
              </a:lnSpc>
              <a:spcBef>
                <a:spcPts val="95"/>
              </a:spcBef>
            </a:pP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 Сводном каталоге РО на следующие сутки автоматически изменяется м</a:t>
            </a: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естонахождение. Э</a:t>
            </a: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кземпляр, который списан, уже не будет отображаться в </a:t>
            </a: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структурном подразделении </a:t>
            </a: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(филиале) </a:t>
            </a:r>
            <a:r>
              <a:rPr lang="ru-RU" altLang="en-US" sz="2000" spc="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  <a:sym typeface="+mn-ea"/>
              </a:rPr>
              <a:t>библиотеки</a:t>
            </a:r>
            <a:endParaRPr lang="ru-RU" altLang="en-US" sz="2000" spc="10" dirty="0">
              <a:solidFill>
                <a:srgbClr val="3C4148"/>
              </a:solidFill>
              <a:latin typeface="Tahoma" panose="020B0604030504040204"/>
              <a:cs typeface="Tahoma" panose="020B0604030504040204"/>
              <a:sym typeface="+mn-ea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15621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1200" y="3390900"/>
            <a:ext cx="7914640" cy="5266690"/>
          </a:xfrm>
          <a:custGeom>
            <a:avLst/>
            <a:gdLst/>
            <a:ahLst/>
            <a:cxnLst/>
            <a:rect l="l" t="t" r="r" b="b"/>
            <a:pathLst>
              <a:path w="7914640" h="3657600">
                <a:moveTo>
                  <a:pt x="7549916" y="3657271"/>
                </a:moveTo>
                <a:lnTo>
                  <a:pt x="367930" y="3657271"/>
                </a:lnTo>
                <a:lnTo>
                  <a:pt x="321869" y="3654390"/>
                </a:lnTo>
                <a:lnTo>
                  <a:pt x="277489" y="3646000"/>
                </a:lnTo>
                <a:lnTo>
                  <a:pt x="235140" y="3632444"/>
                </a:lnTo>
                <a:lnTo>
                  <a:pt x="195169" y="3614068"/>
                </a:lnTo>
                <a:lnTo>
                  <a:pt x="157926" y="3591222"/>
                </a:lnTo>
                <a:lnTo>
                  <a:pt x="123759" y="3564255"/>
                </a:lnTo>
                <a:lnTo>
                  <a:pt x="93016" y="3533514"/>
                </a:lnTo>
                <a:lnTo>
                  <a:pt x="66047" y="3499348"/>
                </a:lnTo>
                <a:lnTo>
                  <a:pt x="43200" y="3462105"/>
                </a:lnTo>
                <a:lnTo>
                  <a:pt x="24822" y="3422135"/>
                </a:lnTo>
                <a:lnTo>
                  <a:pt x="11264" y="3379785"/>
                </a:lnTo>
                <a:lnTo>
                  <a:pt x="2874" y="3335404"/>
                </a:lnTo>
                <a:lnTo>
                  <a:pt x="0" y="3289340"/>
                </a:lnTo>
                <a:lnTo>
                  <a:pt x="0" y="367923"/>
                </a:lnTo>
                <a:lnTo>
                  <a:pt x="2874" y="321866"/>
                </a:lnTo>
                <a:lnTo>
                  <a:pt x="11264" y="277488"/>
                </a:lnTo>
                <a:lnTo>
                  <a:pt x="24822" y="235141"/>
                </a:lnTo>
                <a:lnTo>
                  <a:pt x="43200" y="195171"/>
                </a:lnTo>
                <a:lnTo>
                  <a:pt x="66047" y="157929"/>
                </a:lnTo>
                <a:lnTo>
                  <a:pt x="93016" y="123762"/>
                </a:lnTo>
                <a:lnTo>
                  <a:pt x="123759" y="93019"/>
                </a:lnTo>
                <a:lnTo>
                  <a:pt x="157926" y="66049"/>
                </a:lnTo>
                <a:lnTo>
                  <a:pt x="195169" y="43201"/>
                </a:lnTo>
                <a:lnTo>
                  <a:pt x="235140" y="24823"/>
                </a:lnTo>
                <a:lnTo>
                  <a:pt x="277489" y="11265"/>
                </a:lnTo>
                <a:lnTo>
                  <a:pt x="321869" y="2874"/>
                </a:lnTo>
                <a:lnTo>
                  <a:pt x="367930" y="0"/>
                </a:lnTo>
                <a:lnTo>
                  <a:pt x="7549916" y="0"/>
                </a:lnTo>
                <a:lnTo>
                  <a:pt x="7595981" y="2874"/>
                </a:lnTo>
                <a:lnTo>
                  <a:pt x="7640363" y="11265"/>
                </a:lnTo>
                <a:lnTo>
                  <a:pt x="7682716" y="24823"/>
                </a:lnTo>
                <a:lnTo>
                  <a:pt x="7722689" y="43201"/>
                </a:lnTo>
                <a:lnTo>
                  <a:pt x="7759934" y="66049"/>
                </a:lnTo>
                <a:lnTo>
                  <a:pt x="7794104" y="93019"/>
                </a:lnTo>
                <a:lnTo>
                  <a:pt x="7824848" y="123762"/>
                </a:lnTo>
                <a:lnTo>
                  <a:pt x="7851819" y="157929"/>
                </a:lnTo>
                <a:lnTo>
                  <a:pt x="7874668" y="195171"/>
                </a:lnTo>
                <a:lnTo>
                  <a:pt x="7893046" y="235141"/>
                </a:lnTo>
                <a:lnTo>
                  <a:pt x="7906605" y="277488"/>
                </a:lnTo>
                <a:lnTo>
                  <a:pt x="7914565" y="319582"/>
                </a:lnTo>
                <a:lnTo>
                  <a:pt x="7914565" y="3337687"/>
                </a:lnTo>
                <a:lnTo>
                  <a:pt x="7906605" y="3379785"/>
                </a:lnTo>
                <a:lnTo>
                  <a:pt x="7893046" y="3422135"/>
                </a:lnTo>
                <a:lnTo>
                  <a:pt x="7874668" y="3462105"/>
                </a:lnTo>
                <a:lnTo>
                  <a:pt x="7851819" y="3499348"/>
                </a:lnTo>
                <a:lnTo>
                  <a:pt x="7824848" y="3533514"/>
                </a:lnTo>
                <a:lnTo>
                  <a:pt x="7794104" y="3564255"/>
                </a:lnTo>
                <a:lnTo>
                  <a:pt x="7759934" y="3591222"/>
                </a:lnTo>
                <a:lnTo>
                  <a:pt x="7722689" y="3614068"/>
                </a:lnTo>
                <a:lnTo>
                  <a:pt x="7682716" y="3632444"/>
                </a:lnTo>
                <a:lnTo>
                  <a:pt x="7640363" y="3646000"/>
                </a:lnTo>
                <a:lnTo>
                  <a:pt x="7595981" y="3654390"/>
                </a:lnTo>
                <a:lnTo>
                  <a:pt x="7549916" y="36572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4836" y="3771944"/>
            <a:ext cx="6271260" cy="336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3575" marR="974725">
              <a:lnSpc>
                <a:spcPct val="117000"/>
              </a:lnSpc>
              <a:spcBef>
                <a:spcPts val="100"/>
              </a:spcBef>
            </a:pPr>
            <a:r>
              <a:rPr sz="2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Ивкина</a:t>
            </a:r>
            <a:r>
              <a:rPr sz="2200" spc="-8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Светлана</a:t>
            </a:r>
            <a:r>
              <a:rPr sz="2200" spc="-7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Владимировна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зав.</a:t>
            </a:r>
            <a:r>
              <a:rPr sz="2200" spc="-14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отделом</a:t>
            </a:r>
            <a:r>
              <a:rPr sz="2200" spc="-14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центра</a:t>
            </a:r>
            <a:r>
              <a:rPr sz="2200" spc="-14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каталогизации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663575" marR="5080">
              <a:lnSpc>
                <a:spcPct val="117000"/>
              </a:lnSpc>
            </a:pP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2200" spc="-9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библиотечного</a:t>
            </a:r>
            <a:r>
              <a:rPr sz="2200" spc="-9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3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фонда</a:t>
            </a:r>
            <a:r>
              <a:rPr sz="2200" spc="-8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Донской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государственной</a:t>
            </a:r>
            <a:r>
              <a:rPr sz="2200" spc="3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публичной</a:t>
            </a:r>
            <a:r>
              <a:rPr sz="2200" spc="3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библиотеки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lang="ru-RU" altLang="en-US" sz="1500" b="1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Электронная почта:</a:t>
            </a:r>
            <a:endParaRPr lang="ru-RU" altLang="en-US" sz="1500" b="1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lang="en-US"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katalog@dspl.ru</a:t>
            </a:r>
            <a:endParaRPr lang="en-US" sz="1500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lang="en-US" altLang="en-US"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svet81@yandex.ru</a:t>
            </a:r>
            <a:endParaRPr lang="ru-RU" altLang="en-US" sz="1500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endParaRPr lang="ru-RU" altLang="en-US" sz="1500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lang="ru-RU" altLang="en-US" sz="1500" b="1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Телефон:</a:t>
            </a:r>
            <a:endParaRPr lang="en-US" sz="1500" b="1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8</a:t>
            </a:r>
            <a:r>
              <a:rPr sz="15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(908)192-</a:t>
            </a:r>
            <a:r>
              <a:rPr sz="15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34-</a:t>
            </a:r>
            <a:r>
              <a:rPr sz="15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90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6416" y="3840362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4" h="342264">
                <a:moveTo>
                  <a:pt x="170898" y="341802"/>
                </a:moveTo>
                <a:lnTo>
                  <a:pt x="125466" y="335698"/>
                </a:lnTo>
                <a:lnTo>
                  <a:pt x="84642" y="318471"/>
                </a:lnTo>
                <a:lnTo>
                  <a:pt x="50055" y="291750"/>
                </a:lnTo>
                <a:lnTo>
                  <a:pt x="23332" y="257163"/>
                </a:lnTo>
                <a:lnTo>
                  <a:pt x="6104" y="216337"/>
                </a:lnTo>
                <a:lnTo>
                  <a:pt x="0" y="170901"/>
                </a:lnTo>
                <a:lnTo>
                  <a:pt x="6104" y="125475"/>
                </a:lnTo>
                <a:lnTo>
                  <a:pt x="23332" y="84653"/>
                </a:lnTo>
                <a:lnTo>
                  <a:pt x="50055" y="50063"/>
                </a:lnTo>
                <a:lnTo>
                  <a:pt x="84642" y="23337"/>
                </a:lnTo>
                <a:lnTo>
                  <a:pt x="125466" y="6106"/>
                </a:lnTo>
                <a:lnTo>
                  <a:pt x="170898" y="0"/>
                </a:lnTo>
                <a:lnTo>
                  <a:pt x="216331" y="6106"/>
                </a:lnTo>
                <a:lnTo>
                  <a:pt x="257156" y="23337"/>
                </a:lnTo>
                <a:lnTo>
                  <a:pt x="291744" y="50063"/>
                </a:lnTo>
                <a:lnTo>
                  <a:pt x="318466" y="84653"/>
                </a:lnTo>
                <a:lnTo>
                  <a:pt x="335694" y="125475"/>
                </a:lnTo>
                <a:lnTo>
                  <a:pt x="341799" y="170901"/>
                </a:lnTo>
                <a:lnTo>
                  <a:pt x="335694" y="216337"/>
                </a:lnTo>
                <a:lnTo>
                  <a:pt x="318466" y="257163"/>
                </a:lnTo>
                <a:lnTo>
                  <a:pt x="291744" y="291750"/>
                </a:lnTo>
                <a:lnTo>
                  <a:pt x="257156" y="318471"/>
                </a:lnTo>
                <a:lnTo>
                  <a:pt x="216331" y="335698"/>
                </a:lnTo>
                <a:lnTo>
                  <a:pt x="170898" y="341802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463" y="1486105"/>
            <a:ext cx="76225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245" dirty="0"/>
              <a:t>Желаем</a:t>
            </a:r>
            <a:r>
              <a:rPr sz="8000" spc="-790" dirty="0"/>
              <a:t> </a:t>
            </a:r>
            <a:r>
              <a:rPr sz="8000" spc="-165" dirty="0"/>
              <a:t>успехов!</a:t>
            </a:r>
            <a:endParaRPr sz="8000"/>
          </a:p>
        </p:txBody>
      </p:sp>
      <p:grpSp>
        <p:nvGrpSpPr>
          <p:cNvPr id="7" name="object 7"/>
          <p:cNvGrpSpPr/>
          <p:nvPr/>
        </p:nvGrpSpPr>
        <p:grpSpPr>
          <a:xfrm>
            <a:off x="10832686" y="1355593"/>
            <a:ext cx="6209030" cy="7572375"/>
            <a:chOff x="10832686" y="1355593"/>
            <a:chExt cx="6209030" cy="757237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832686" y="1355593"/>
              <a:ext cx="5743559" cy="75723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859292" y="1901619"/>
              <a:ext cx="1182370" cy="1182370"/>
            </a:xfrm>
            <a:custGeom>
              <a:avLst/>
              <a:gdLst/>
              <a:ahLst/>
              <a:cxnLst/>
              <a:rect l="l" t="t" r="r" b="b"/>
              <a:pathLst>
                <a:path w="1182369" h="1182370">
                  <a:moveTo>
                    <a:pt x="591037" y="1182072"/>
                  </a:moveTo>
                  <a:lnTo>
                    <a:pt x="542560" y="1180113"/>
                  </a:lnTo>
                  <a:lnTo>
                    <a:pt x="495163" y="1174336"/>
                  </a:lnTo>
                  <a:lnTo>
                    <a:pt x="448998" y="1164895"/>
                  </a:lnTo>
                  <a:lnTo>
                    <a:pt x="404216" y="1151941"/>
                  </a:lnTo>
                  <a:lnTo>
                    <a:pt x="360970" y="1135626"/>
                  </a:lnTo>
                  <a:lnTo>
                    <a:pt x="319413" y="1116103"/>
                  </a:lnTo>
                  <a:lnTo>
                    <a:pt x="279695" y="1093523"/>
                  </a:lnTo>
                  <a:lnTo>
                    <a:pt x="241969" y="1068038"/>
                  </a:lnTo>
                  <a:lnTo>
                    <a:pt x="206388" y="1039802"/>
                  </a:lnTo>
                  <a:lnTo>
                    <a:pt x="173103" y="1008964"/>
                  </a:lnTo>
                  <a:lnTo>
                    <a:pt x="142266" y="975679"/>
                  </a:lnTo>
                  <a:lnTo>
                    <a:pt x="114030" y="940098"/>
                  </a:lnTo>
                  <a:lnTo>
                    <a:pt x="88546" y="902373"/>
                  </a:lnTo>
                  <a:lnTo>
                    <a:pt x="65966" y="862655"/>
                  </a:lnTo>
                  <a:lnTo>
                    <a:pt x="46443" y="821098"/>
                  </a:lnTo>
                  <a:lnTo>
                    <a:pt x="30129" y="777854"/>
                  </a:lnTo>
                  <a:lnTo>
                    <a:pt x="17175" y="733074"/>
                  </a:lnTo>
                  <a:lnTo>
                    <a:pt x="7735" y="686910"/>
                  </a:lnTo>
                  <a:lnTo>
                    <a:pt x="1959" y="639515"/>
                  </a:lnTo>
                  <a:lnTo>
                    <a:pt x="0" y="591040"/>
                  </a:lnTo>
                  <a:lnTo>
                    <a:pt x="1959" y="542566"/>
                  </a:lnTo>
                  <a:lnTo>
                    <a:pt x="7735" y="495170"/>
                  </a:lnTo>
                  <a:lnTo>
                    <a:pt x="17175" y="449006"/>
                  </a:lnTo>
                  <a:lnTo>
                    <a:pt x="30129" y="404226"/>
                  </a:lnTo>
                  <a:lnTo>
                    <a:pt x="46443" y="360981"/>
                  </a:lnTo>
                  <a:lnTo>
                    <a:pt x="65966" y="319423"/>
                  </a:lnTo>
                  <a:lnTo>
                    <a:pt x="88546" y="279705"/>
                  </a:lnTo>
                  <a:lnTo>
                    <a:pt x="114030" y="241979"/>
                  </a:lnTo>
                  <a:lnTo>
                    <a:pt x="142266" y="206397"/>
                  </a:lnTo>
                  <a:lnTo>
                    <a:pt x="173103" y="173111"/>
                  </a:lnTo>
                  <a:lnTo>
                    <a:pt x="206388" y="142274"/>
                  </a:lnTo>
                  <a:lnTo>
                    <a:pt x="241969" y="114036"/>
                  </a:lnTo>
                  <a:lnTo>
                    <a:pt x="279695" y="88551"/>
                  </a:lnTo>
                  <a:lnTo>
                    <a:pt x="319413" y="65970"/>
                  </a:lnTo>
                  <a:lnTo>
                    <a:pt x="360970" y="46446"/>
                  </a:lnTo>
                  <a:lnTo>
                    <a:pt x="404216" y="30131"/>
                  </a:lnTo>
                  <a:lnTo>
                    <a:pt x="448998" y="17177"/>
                  </a:lnTo>
                  <a:lnTo>
                    <a:pt x="495163" y="7735"/>
                  </a:lnTo>
                  <a:lnTo>
                    <a:pt x="542560" y="1959"/>
                  </a:lnTo>
                  <a:lnTo>
                    <a:pt x="591037" y="0"/>
                  </a:lnTo>
                  <a:lnTo>
                    <a:pt x="639510" y="1959"/>
                  </a:lnTo>
                  <a:lnTo>
                    <a:pt x="686904" y="7735"/>
                  </a:lnTo>
                  <a:lnTo>
                    <a:pt x="733067" y="17177"/>
                  </a:lnTo>
                  <a:lnTo>
                    <a:pt x="777847" y="30131"/>
                  </a:lnTo>
                  <a:lnTo>
                    <a:pt x="821091" y="46446"/>
                  </a:lnTo>
                  <a:lnTo>
                    <a:pt x="862648" y="65970"/>
                  </a:lnTo>
                  <a:lnTo>
                    <a:pt x="902366" y="88551"/>
                  </a:lnTo>
                  <a:lnTo>
                    <a:pt x="940092" y="114036"/>
                  </a:lnTo>
                  <a:lnTo>
                    <a:pt x="975674" y="142274"/>
                  </a:lnTo>
                  <a:lnTo>
                    <a:pt x="1008960" y="173111"/>
                  </a:lnTo>
                  <a:lnTo>
                    <a:pt x="1039798" y="206397"/>
                  </a:lnTo>
                  <a:lnTo>
                    <a:pt x="1068036" y="241979"/>
                  </a:lnTo>
                  <a:lnTo>
                    <a:pt x="1093521" y="279705"/>
                  </a:lnTo>
                  <a:lnTo>
                    <a:pt x="1116102" y="319423"/>
                  </a:lnTo>
                  <a:lnTo>
                    <a:pt x="1135627" y="360981"/>
                  </a:lnTo>
                  <a:lnTo>
                    <a:pt x="1151942" y="404226"/>
                  </a:lnTo>
                  <a:lnTo>
                    <a:pt x="1164897" y="449006"/>
                  </a:lnTo>
                  <a:lnTo>
                    <a:pt x="1174339" y="495170"/>
                  </a:lnTo>
                  <a:lnTo>
                    <a:pt x="1180116" y="542566"/>
                  </a:lnTo>
                  <a:lnTo>
                    <a:pt x="1182075" y="591040"/>
                  </a:lnTo>
                  <a:lnTo>
                    <a:pt x="1180116" y="639515"/>
                  </a:lnTo>
                  <a:lnTo>
                    <a:pt x="1174339" y="686910"/>
                  </a:lnTo>
                  <a:lnTo>
                    <a:pt x="1164897" y="733074"/>
                  </a:lnTo>
                  <a:lnTo>
                    <a:pt x="1151942" y="777854"/>
                  </a:lnTo>
                  <a:lnTo>
                    <a:pt x="1135627" y="821098"/>
                  </a:lnTo>
                  <a:lnTo>
                    <a:pt x="1116102" y="862655"/>
                  </a:lnTo>
                  <a:lnTo>
                    <a:pt x="1093521" y="902373"/>
                  </a:lnTo>
                  <a:lnTo>
                    <a:pt x="1068036" y="940098"/>
                  </a:lnTo>
                  <a:lnTo>
                    <a:pt x="1039798" y="975679"/>
                  </a:lnTo>
                  <a:lnTo>
                    <a:pt x="1008960" y="1008964"/>
                  </a:lnTo>
                  <a:lnTo>
                    <a:pt x="975674" y="1039802"/>
                  </a:lnTo>
                  <a:lnTo>
                    <a:pt x="940092" y="1068038"/>
                  </a:lnTo>
                  <a:lnTo>
                    <a:pt x="902366" y="1093523"/>
                  </a:lnTo>
                  <a:lnTo>
                    <a:pt x="862648" y="1116103"/>
                  </a:lnTo>
                  <a:lnTo>
                    <a:pt x="821091" y="1135626"/>
                  </a:lnTo>
                  <a:lnTo>
                    <a:pt x="777847" y="1151941"/>
                  </a:lnTo>
                  <a:lnTo>
                    <a:pt x="733067" y="1164895"/>
                  </a:lnTo>
                  <a:lnTo>
                    <a:pt x="686904" y="1174336"/>
                  </a:lnTo>
                  <a:lnTo>
                    <a:pt x="639510" y="1180113"/>
                  </a:lnTo>
                  <a:lnTo>
                    <a:pt x="591037" y="1182072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753100"/>
            <a:ext cx="1678305" cy="2595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0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862288" y="2890743"/>
            <a:ext cx="3662045" cy="5349875"/>
            <a:chOff x="862288" y="2890743"/>
            <a:chExt cx="3662045" cy="5349875"/>
          </a:xfrm>
        </p:grpSpPr>
        <p:sp>
          <p:nvSpPr>
            <p:cNvPr id="7" name="object 7"/>
            <p:cNvSpPr/>
            <p:nvPr/>
          </p:nvSpPr>
          <p:spPr>
            <a:xfrm>
              <a:off x="862288" y="2890743"/>
              <a:ext cx="3662045" cy="5349875"/>
            </a:xfrm>
            <a:custGeom>
              <a:avLst/>
              <a:gdLst/>
              <a:ahLst/>
              <a:cxnLst/>
              <a:rect l="l" t="t" r="r" b="b"/>
              <a:pathLst>
                <a:path w="3662045" h="5349875">
                  <a:moveTo>
                    <a:pt x="3344717" y="5349749"/>
                  </a:moveTo>
                  <a:lnTo>
                    <a:pt x="317143" y="5349749"/>
                  </a:lnTo>
                  <a:lnTo>
                    <a:pt x="277489" y="5342252"/>
                  </a:lnTo>
                  <a:lnTo>
                    <a:pt x="235140" y="5328696"/>
                  </a:lnTo>
                  <a:lnTo>
                    <a:pt x="195169" y="5310320"/>
                  </a:lnTo>
                  <a:lnTo>
                    <a:pt x="157926" y="5287474"/>
                  </a:lnTo>
                  <a:lnTo>
                    <a:pt x="123759" y="5260507"/>
                  </a:lnTo>
                  <a:lnTo>
                    <a:pt x="93017" y="5229766"/>
                  </a:lnTo>
                  <a:lnTo>
                    <a:pt x="66047" y="5195600"/>
                  </a:lnTo>
                  <a:lnTo>
                    <a:pt x="43200" y="5158358"/>
                  </a:lnTo>
                  <a:lnTo>
                    <a:pt x="24822" y="5118387"/>
                  </a:lnTo>
                  <a:lnTo>
                    <a:pt x="11264" y="5076037"/>
                  </a:lnTo>
                  <a:lnTo>
                    <a:pt x="2874" y="5031656"/>
                  </a:lnTo>
                  <a:lnTo>
                    <a:pt x="0" y="4985592"/>
                  </a:lnTo>
                  <a:lnTo>
                    <a:pt x="0" y="367933"/>
                  </a:lnTo>
                  <a:lnTo>
                    <a:pt x="2874" y="321869"/>
                  </a:lnTo>
                  <a:lnTo>
                    <a:pt x="11264" y="277487"/>
                  </a:lnTo>
                  <a:lnTo>
                    <a:pt x="24822" y="235136"/>
                  </a:lnTo>
                  <a:lnTo>
                    <a:pt x="43200" y="195165"/>
                  </a:lnTo>
                  <a:lnTo>
                    <a:pt x="66047" y="157922"/>
                  </a:lnTo>
                  <a:lnTo>
                    <a:pt x="93017" y="123755"/>
                  </a:lnTo>
                  <a:lnTo>
                    <a:pt x="123759" y="93013"/>
                  </a:lnTo>
                  <a:lnTo>
                    <a:pt x="157926" y="66044"/>
                  </a:lnTo>
                  <a:lnTo>
                    <a:pt x="195169" y="43197"/>
                  </a:lnTo>
                  <a:lnTo>
                    <a:pt x="235140" y="24821"/>
                  </a:lnTo>
                  <a:lnTo>
                    <a:pt x="277489" y="11264"/>
                  </a:lnTo>
                  <a:lnTo>
                    <a:pt x="321869" y="2874"/>
                  </a:lnTo>
                  <a:lnTo>
                    <a:pt x="367930" y="0"/>
                  </a:lnTo>
                  <a:lnTo>
                    <a:pt x="3293934" y="0"/>
                  </a:lnTo>
                  <a:lnTo>
                    <a:pt x="3339992" y="2874"/>
                  </a:lnTo>
                  <a:lnTo>
                    <a:pt x="3384369" y="11264"/>
                  </a:lnTo>
                  <a:lnTo>
                    <a:pt x="3426716" y="24821"/>
                  </a:lnTo>
                  <a:lnTo>
                    <a:pt x="3466686" y="43197"/>
                  </a:lnTo>
                  <a:lnTo>
                    <a:pt x="3503928" y="66044"/>
                  </a:lnTo>
                  <a:lnTo>
                    <a:pt x="3538095" y="93013"/>
                  </a:lnTo>
                  <a:lnTo>
                    <a:pt x="3568838" y="123755"/>
                  </a:lnTo>
                  <a:lnTo>
                    <a:pt x="3595808" y="157922"/>
                  </a:lnTo>
                  <a:lnTo>
                    <a:pt x="3618656" y="195165"/>
                  </a:lnTo>
                  <a:lnTo>
                    <a:pt x="3637034" y="235136"/>
                  </a:lnTo>
                  <a:lnTo>
                    <a:pt x="3650592" y="277487"/>
                  </a:lnTo>
                  <a:lnTo>
                    <a:pt x="3658983" y="321869"/>
                  </a:lnTo>
                  <a:lnTo>
                    <a:pt x="3661860" y="367933"/>
                  </a:lnTo>
                  <a:lnTo>
                    <a:pt x="3661860" y="4985592"/>
                  </a:lnTo>
                  <a:lnTo>
                    <a:pt x="3658983" y="5031656"/>
                  </a:lnTo>
                  <a:lnTo>
                    <a:pt x="3650592" y="5076037"/>
                  </a:lnTo>
                  <a:lnTo>
                    <a:pt x="3637034" y="5118387"/>
                  </a:lnTo>
                  <a:lnTo>
                    <a:pt x="3618656" y="5158358"/>
                  </a:lnTo>
                  <a:lnTo>
                    <a:pt x="3595808" y="5195600"/>
                  </a:lnTo>
                  <a:lnTo>
                    <a:pt x="3568838" y="5229766"/>
                  </a:lnTo>
                  <a:lnTo>
                    <a:pt x="3538095" y="5260507"/>
                  </a:lnTo>
                  <a:lnTo>
                    <a:pt x="3503928" y="5287474"/>
                  </a:lnTo>
                  <a:lnTo>
                    <a:pt x="3466686" y="5310320"/>
                  </a:lnTo>
                  <a:lnTo>
                    <a:pt x="3426716" y="5328696"/>
                  </a:lnTo>
                  <a:lnTo>
                    <a:pt x="3384369" y="5342252"/>
                  </a:lnTo>
                  <a:lnTo>
                    <a:pt x="3344717" y="5349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80669" y="568433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364" y="57150"/>
                  </a:moveTo>
                  <a:lnTo>
                    <a:pt x="24785" y="57150"/>
                  </a:lnTo>
                  <a:lnTo>
                    <a:pt x="21140" y="56425"/>
                  </a:lnTo>
                  <a:lnTo>
                    <a:pt x="0" y="323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32364" y="0"/>
                  </a:lnTo>
                  <a:lnTo>
                    <a:pt x="57150" y="24785"/>
                  </a:lnTo>
                  <a:lnTo>
                    <a:pt x="57150" y="28575"/>
                  </a:lnTo>
                  <a:lnTo>
                    <a:pt x="57150" y="32364"/>
                  </a:lnTo>
                  <a:lnTo>
                    <a:pt x="36009" y="56425"/>
                  </a:lnTo>
                  <a:lnTo>
                    <a:pt x="32364" y="57150"/>
                  </a:lnTo>
                  <a:close/>
                </a:path>
              </a:pathLst>
            </a:custGeom>
            <a:solidFill>
              <a:srgbClr val="3C41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53259" y="5533200"/>
            <a:ext cx="275717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1171575" algn="l"/>
                <a:tab pos="1721485" algn="l"/>
                <a:tab pos="1800860" algn="l"/>
                <a:tab pos="2556510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—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электронные библиографические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486" y="6363818"/>
            <a:ext cx="1143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0797" y="6047550"/>
            <a:ext cx="989965" cy="10541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документов,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фонды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60020" marR="5080" indent="720725" algn="r">
              <a:lnSpc>
                <a:spcPct val="130000"/>
              </a:lnSpc>
            </a:pP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3259" y="6047550"/>
            <a:ext cx="1421130" cy="1311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829310" algn="l"/>
              </a:tabLst>
            </a:pP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все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виды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поступающие государственных муниципальных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области</a:t>
            </a:r>
            <a:r>
              <a:rPr sz="13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2007</a:t>
            </a:r>
            <a:r>
              <a:rPr sz="130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80669" y="748456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09" y="56426"/>
                </a:lnTo>
                <a:lnTo>
                  <a:pt x="32364" y="57150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2719" y="7333425"/>
            <a:ext cx="2333625" cy="5397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Тематика</a:t>
            </a:r>
            <a:r>
              <a:rPr sz="13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универсальная.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1692910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Хронологический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охват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3893" y="7649693"/>
            <a:ext cx="6369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855" algn="l"/>
              </a:tabLst>
            </a:pP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2719" y="7906868"/>
            <a:ext cx="17316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публикации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2000</a:t>
            </a:r>
            <a:r>
              <a:rPr sz="13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2719" y="3094644"/>
            <a:ext cx="295402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27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1</a:t>
            </a:r>
            <a:endParaRPr sz="4200">
              <a:latin typeface="Tahoma" panose="020B0604030504040204"/>
              <a:cs typeface="Tahoma" panose="020B0604030504040204"/>
            </a:endParaRPr>
          </a:p>
          <a:p>
            <a:pPr marL="13335" marR="5080">
              <a:lnSpc>
                <a:spcPct val="117000"/>
              </a:lnSpc>
              <a:spcBef>
                <a:spcPts val="1450"/>
              </a:spcBef>
            </a:pP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Сводный</a:t>
            </a:r>
            <a:r>
              <a:rPr sz="2200" spc="4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2200" spc="-8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Ростовской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области</a:t>
            </a:r>
            <a:r>
              <a:rPr sz="2200" spc="-5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(СК</a:t>
            </a:r>
            <a:r>
              <a:rPr sz="2200" spc="-4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2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РО)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Начал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формироваться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2007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года.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49588" y="1003364"/>
            <a:ext cx="1046226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95" dirty="0">
                <a:solidFill>
                  <a:srgbClr val="FFFFFF"/>
                </a:solidFill>
              </a:rPr>
              <a:t>Сводные</a:t>
            </a:r>
            <a:r>
              <a:rPr sz="5000" spc="-455" dirty="0">
                <a:solidFill>
                  <a:srgbClr val="FFFFFF"/>
                </a:solidFill>
              </a:rPr>
              <a:t> </a:t>
            </a:r>
            <a:r>
              <a:rPr sz="5000" spc="-145" dirty="0">
                <a:solidFill>
                  <a:srgbClr val="FFFFFF"/>
                </a:solidFill>
              </a:rPr>
              <a:t>электронные</a:t>
            </a:r>
            <a:r>
              <a:rPr sz="5000" spc="-450" dirty="0">
                <a:solidFill>
                  <a:srgbClr val="FFFFFF"/>
                </a:solidFill>
              </a:rPr>
              <a:t> </a:t>
            </a:r>
            <a:r>
              <a:rPr sz="5000" spc="-150" dirty="0">
                <a:solidFill>
                  <a:srgbClr val="FFFFFF"/>
                </a:solidFill>
              </a:rPr>
              <a:t>каталоги</a:t>
            </a:r>
            <a:endParaRPr sz="5000"/>
          </a:p>
        </p:txBody>
      </p:sp>
      <p:grpSp>
        <p:nvGrpSpPr>
          <p:cNvPr id="19" name="object 19"/>
          <p:cNvGrpSpPr/>
          <p:nvPr/>
        </p:nvGrpSpPr>
        <p:grpSpPr>
          <a:xfrm>
            <a:off x="5163799" y="2890743"/>
            <a:ext cx="3662045" cy="5349875"/>
            <a:chOff x="5163799" y="2890743"/>
            <a:chExt cx="3662045" cy="5349875"/>
          </a:xfrm>
        </p:grpSpPr>
        <p:sp>
          <p:nvSpPr>
            <p:cNvPr id="20" name="object 20"/>
            <p:cNvSpPr/>
            <p:nvPr/>
          </p:nvSpPr>
          <p:spPr>
            <a:xfrm>
              <a:off x="5163799" y="2890743"/>
              <a:ext cx="3662045" cy="5349875"/>
            </a:xfrm>
            <a:custGeom>
              <a:avLst/>
              <a:gdLst/>
              <a:ahLst/>
              <a:cxnLst/>
              <a:rect l="l" t="t" r="r" b="b"/>
              <a:pathLst>
                <a:path w="3662045" h="5349875">
                  <a:moveTo>
                    <a:pt x="3344702" y="5349749"/>
                  </a:moveTo>
                  <a:lnTo>
                    <a:pt x="317134" y="5349749"/>
                  </a:lnTo>
                  <a:lnTo>
                    <a:pt x="277478" y="5342252"/>
                  </a:lnTo>
                  <a:lnTo>
                    <a:pt x="235128" y="5328696"/>
                  </a:lnTo>
                  <a:lnTo>
                    <a:pt x="195158" y="5310320"/>
                  </a:lnTo>
                  <a:lnTo>
                    <a:pt x="157915" y="5287474"/>
                  </a:lnTo>
                  <a:lnTo>
                    <a:pt x="123749" y="5260507"/>
                  </a:lnTo>
                  <a:lnTo>
                    <a:pt x="93008" y="5229766"/>
                  </a:lnTo>
                  <a:lnTo>
                    <a:pt x="66041" y="5195600"/>
                  </a:lnTo>
                  <a:lnTo>
                    <a:pt x="43195" y="5158358"/>
                  </a:lnTo>
                  <a:lnTo>
                    <a:pt x="24820" y="5118387"/>
                  </a:lnTo>
                  <a:lnTo>
                    <a:pt x="11263" y="5076037"/>
                  </a:lnTo>
                  <a:lnTo>
                    <a:pt x="2873" y="5031656"/>
                  </a:lnTo>
                  <a:lnTo>
                    <a:pt x="0" y="4985592"/>
                  </a:lnTo>
                  <a:lnTo>
                    <a:pt x="0" y="367933"/>
                  </a:lnTo>
                  <a:lnTo>
                    <a:pt x="2873" y="321869"/>
                  </a:lnTo>
                  <a:lnTo>
                    <a:pt x="11263" y="277487"/>
                  </a:lnTo>
                  <a:lnTo>
                    <a:pt x="24820" y="235136"/>
                  </a:lnTo>
                  <a:lnTo>
                    <a:pt x="43195" y="195165"/>
                  </a:lnTo>
                  <a:lnTo>
                    <a:pt x="66041" y="157922"/>
                  </a:lnTo>
                  <a:lnTo>
                    <a:pt x="93008" y="123755"/>
                  </a:lnTo>
                  <a:lnTo>
                    <a:pt x="123749" y="93013"/>
                  </a:lnTo>
                  <a:lnTo>
                    <a:pt x="157915" y="66044"/>
                  </a:lnTo>
                  <a:lnTo>
                    <a:pt x="195158" y="43197"/>
                  </a:lnTo>
                  <a:lnTo>
                    <a:pt x="235128" y="24821"/>
                  </a:lnTo>
                  <a:lnTo>
                    <a:pt x="277478" y="11264"/>
                  </a:lnTo>
                  <a:lnTo>
                    <a:pt x="321860" y="2874"/>
                  </a:lnTo>
                  <a:lnTo>
                    <a:pt x="367923" y="0"/>
                  </a:lnTo>
                  <a:lnTo>
                    <a:pt x="3293912" y="0"/>
                  </a:lnTo>
                  <a:lnTo>
                    <a:pt x="3339976" y="2874"/>
                  </a:lnTo>
                  <a:lnTo>
                    <a:pt x="3384357" y="11264"/>
                  </a:lnTo>
                  <a:lnTo>
                    <a:pt x="3426707" y="24821"/>
                  </a:lnTo>
                  <a:lnTo>
                    <a:pt x="3466678" y="43197"/>
                  </a:lnTo>
                  <a:lnTo>
                    <a:pt x="3503920" y="66044"/>
                  </a:lnTo>
                  <a:lnTo>
                    <a:pt x="3538086" y="93013"/>
                  </a:lnTo>
                  <a:lnTo>
                    <a:pt x="3568827" y="123755"/>
                  </a:lnTo>
                  <a:lnTo>
                    <a:pt x="3595795" y="157922"/>
                  </a:lnTo>
                  <a:lnTo>
                    <a:pt x="3618641" y="195165"/>
                  </a:lnTo>
                  <a:lnTo>
                    <a:pt x="3637016" y="235136"/>
                  </a:lnTo>
                  <a:lnTo>
                    <a:pt x="3650573" y="277487"/>
                  </a:lnTo>
                  <a:lnTo>
                    <a:pt x="3658962" y="321869"/>
                  </a:lnTo>
                  <a:lnTo>
                    <a:pt x="3661860" y="367933"/>
                  </a:lnTo>
                  <a:lnTo>
                    <a:pt x="3661860" y="4985592"/>
                  </a:lnTo>
                  <a:lnTo>
                    <a:pt x="3658962" y="5031656"/>
                  </a:lnTo>
                  <a:lnTo>
                    <a:pt x="3650573" y="5076037"/>
                  </a:lnTo>
                  <a:lnTo>
                    <a:pt x="3637016" y="5118387"/>
                  </a:lnTo>
                  <a:lnTo>
                    <a:pt x="3618641" y="5158358"/>
                  </a:lnTo>
                  <a:lnTo>
                    <a:pt x="3595795" y="5195600"/>
                  </a:lnTo>
                  <a:lnTo>
                    <a:pt x="3568827" y="5229766"/>
                  </a:lnTo>
                  <a:lnTo>
                    <a:pt x="3538086" y="5260507"/>
                  </a:lnTo>
                  <a:lnTo>
                    <a:pt x="3503920" y="5287474"/>
                  </a:lnTo>
                  <a:lnTo>
                    <a:pt x="3466678" y="5310320"/>
                  </a:lnTo>
                  <a:lnTo>
                    <a:pt x="3426707" y="5328696"/>
                  </a:lnTo>
                  <a:lnTo>
                    <a:pt x="3384357" y="5342252"/>
                  </a:lnTo>
                  <a:lnTo>
                    <a:pt x="3344702" y="5349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82167" y="568433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364" y="57150"/>
                  </a:moveTo>
                  <a:lnTo>
                    <a:pt x="24785" y="57150"/>
                  </a:lnTo>
                  <a:lnTo>
                    <a:pt x="21140" y="56425"/>
                  </a:lnTo>
                  <a:lnTo>
                    <a:pt x="0" y="323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32364" y="0"/>
                  </a:lnTo>
                  <a:lnTo>
                    <a:pt x="57150" y="24785"/>
                  </a:lnTo>
                  <a:lnTo>
                    <a:pt x="57150" y="28575"/>
                  </a:lnTo>
                  <a:lnTo>
                    <a:pt x="57150" y="32364"/>
                  </a:lnTo>
                  <a:lnTo>
                    <a:pt x="36009" y="56425"/>
                  </a:lnTo>
                  <a:lnTo>
                    <a:pt x="32364" y="57150"/>
                  </a:lnTo>
                  <a:close/>
                </a:path>
              </a:pathLst>
            </a:custGeom>
            <a:solidFill>
              <a:srgbClr val="3C41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754758" y="5533200"/>
            <a:ext cx="275717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1171575" algn="l"/>
                <a:tab pos="1721485" algn="l"/>
                <a:tab pos="1800860" algn="l"/>
                <a:tab pos="2556510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—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электронные библиографические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54758" y="6047550"/>
            <a:ext cx="275717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  <a:tabLst>
                <a:tab pos="1927225" algn="l"/>
              </a:tabLst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ретро</a:t>
            </a:r>
            <a:r>
              <a:rPr sz="1300" spc="2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фонд</a:t>
            </a:r>
            <a:r>
              <a:rPr sz="13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государственных</a:t>
            </a:r>
            <a:r>
              <a:rPr sz="130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муниципальных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 области.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82158" y="6970217"/>
            <a:ext cx="57150" cy="314325"/>
          </a:xfrm>
          <a:custGeom>
            <a:avLst/>
            <a:gdLst/>
            <a:ahLst/>
            <a:cxnLst/>
            <a:rect l="l" t="t" r="r" b="b"/>
            <a:pathLst>
              <a:path w="57150" h="314325">
                <a:moveTo>
                  <a:pt x="57150" y="281965"/>
                </a:moveTo>
                <a:lnTo>
                  <a:pt x="32372" y="257175"/>
                </a:lnTo>
                <a:lnTo>
                  <a:pt x="24790" y="257175"/>
                </a:lnTo>
                <a:lnTo>
                  <a:pt x="0" y="281965"/>
                </a:lnTo>
                <a:lnTo>
                  <a:pt x="0" y="289547"/>
                </a:lnTo>
                <a:lnTo>
                  <a:pt x="24790" y="314325"/>
                </a:lnTo>
                <a:lnTo>
                  <a:pt x="32372" y="314325"/>
                </a:lnTo>
                <a:lnTo>
                  <a:pt x="57150" y="289547"/>
                </a:lnTo>
                <a:lnTo>
                  <a:pt x="57150" y="285750"/>
                </a:lnTo>
                <a:lnTo>
                  <a:pt x="57150" y="281965"/>
                </a:lnTo>
                <a:close/>
              </a:path>
              <a:path w="57150" h="314325">
                <a:moveTo>
                  <a:pt x="57150" y="24790"/>
                </a:moveTo>
                <a:lnTo>
                  <a:pt x="32372" y="0"/>
                </a:lnTo>
                <a:lnTo>
                  <a:pt x="24790" y="0"/>
                </a:lnTo>
                <a:lnTo>
                  <a:pt x="0" y="24790"/>
                </a:lnTo>
                <a:lnTo>
                  <a:pt x="0" y="32372"/>
                </a:lnTo>
                <a:lnTo>
                  <a:pt x="24790" y="57150"/>
                </a:lnTo>
                <a:lnTo>
                  <a:pt x="32372" y="57150"/>
                </a:lnTo>
                <a:lnTo>
                  <a:pt x="57150" y="32372"/>
                </a:lnTo>
                <a:lnTo>
                  <a:pt x="57150" y="28575"/>
                </a:lnTo>
                <a:lnTo>
                  <a:pt x="57150" y="24790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754758" y="6819075"/>
            <a:ext cx="275717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1599565" algn="l"/>
                <a:tab pos="2226310" algn="l"/>
                <a:tab pos="2484755" algn="l"/>
              </a:tabLst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Тематика</a:t>
            </a:r>
            <a:r>
              <a:rPr sz="1300" spc="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универсальная. Хронологический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охват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54758" y="7392518"/>
            <a:ext cx="18338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публикации</a:t>
            </a:r>
            <a:r>
              <a:rPr sz="13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</a:t>
            </a:r>
            <a:r>
              <a:rPr sz="13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2000</a:t>
            </a:r>
            <a:r>
              <a:rPr sz="130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74218" y="3094644"/>
            <a:ext cx="281940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8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4200">
              <a:latin typeface="Tahoma" panose="020B0604030504040204"/>
              <a:cs typeface="Tahoma" panose="020B0604030504040204"/>
            </a:endParaRPr>
          </a:p>
          <a:p>
            <a:pPr marL="13335" marR="189865">
              <a:lnSpc>
                <a:spcPct val="117000"/>
              </a:lnSpc>
              <a:spcBef>
                <a:spcPts val="1450"/>
              </a:spcBef>
            </a:pP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Ретрокаталог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Ростовской</a:t>
            </a:r>
            <a:r>
              <a:rPr sz="2200" spc="16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области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(Ретрокаталог</a:t>
            </a:r>
            <a:r>
              <a:rPr sz="2200" spc="-2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РО)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Начал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формироваться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2014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года.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463826" y="2890743"/>
            <a:ext cx="3662045" cy="5349875"/>
            <a:chOff x="9463826" y="2890743"/>
            <a:chExt cx="3662045" cy="5349875"/>
          </a:xfrm>
        </p:grpSpPr>
        <p:sp>
          <p:nvSpPr>
            <p:cNvPr id="29" name="object 29"/>
            <p:cNvSpPr/>
            <p:nvPr/>
          </p:nvSpPr>
          <p:spPr>
            <a:xfrm>
              <a:off x="9463826" y="2890743"/>
              <a:ext cx="3662045" cy="5349875"/>
            </a:xfrm>
            <a:custGeom>
              <a:avLst/>
              <a:gdLst/>
              <a:ahLst/>
              <a:cxnLst/>
              <a:rect l="l" t="t" r="r" b="b"/>
              <a:pathLst>
                <a:path w="3662044" h="5349875">
                  <a:moveTo>
                    <a:pt x="3344702" y="5349749"/>
                  </a:moveTo>
                  <a:lnTo>
                    <a:pt x="317140" y="5349749"/>
                  </a:lnTo>
                  <a:lnTo>
                    <a:pt x="277488" y="5342252"/>
                  </a:lnTo>
                  <a:lnTo>
                    <a:pt x="235141" y="5328696"/>
                  </a:lnTo>
                  <a:lnTo>
                    <a:pt x="195171" y="5310320"/>
                  </a:lnTo>
                  <a:lnTo>
                    <a:pt x="157929" y="5287474"/>
                  </a:lnTo>
                  <a:lnTo>
                    <a:pt x="123762" y="5260507"/>
                  </a:lnTo>
                  <a:lnTo>
                    <a:pt x="93019" y="5229766"/>
                  </a:lnTo>
                  <a:lnTo>
                    <a:pt x="66049" y="5195600"/>
                  </a:lnTo>
                  <a:lnTo>
                    <a:pt x="43201" y="5158358"/>
                  </a:lnTo>
                  <a:lnTo>
                    <a:pt x="24823" y="5118387"/>
                  </a:lnTo>
                  <a:lnTo>
                    <a:pt x="11265" y="5076037"/>
                  </a:lnTo>
                  <a:lnTo>
                    <a:pt x="2874" y="5031656"/>
                  </a:lnTo>
                  <a:lnTo>
                    <a:pt x="0" y="4985592"/>
                  </a:lnTo>
                  <a:lnTo>
                    <a:pt x="0" y="367933"/>
                  </a:lnTo>
                  <a:lnTo>
                    <a:pt x="2874" y="321869"/>
                  </a:lnTo>
                  <a:lnTo>
                    <a:pt x="11265" y="277487"/>
                  </a:lnTo>
                  <a:lnTo>
                    <a:pt x="24823" y="235136"/>
                  </a:lnTo>
                  <a:lnTo>
                    <a:pt x="43201" y="195165"/>
                  </a:lnTo>
                  <a:lnTo>
                    <a:pt x="66049" y="157922"/>
                  </a:lnTo>
                  <a:lnTo>
                    <a:pt x="93019" y="123755"/>
                  </a:lnTo>
                  <a:lnTo>
                    <a:pt x="123762" y="93013"/>
                  </a:lnTo>
                  <a:lnTo>
                    <a:pt x="157929" y="66044"/>
                  </a:lnTo>
                  <a:lnTo>
                    <a:pt x="195171" y="43197"/>
                  </a:lnTo>
                  <a:lnTo>
                    <a:pt x="235141" y="24821"/>
                  </a:lnTo>
                  <a:lnTo>
                    <a:pt x="277488" y="11264"/>
                  </a:lnTo>
                  <a:lnTo>
                    <a:pt x="321865" y="2874"/>
                  </a:lnTo>
                  <a:lnTo>
                    <a:pt x="367923" y="0"/>
                  </a:lnTo>
                  <a:lnTo>
                    <a:pt x="3293912" y="0"/>
                  </a:lnTo>
                  <a:lnTo>
                    <a:pt x="3339977" y="2874"/>
                  </a:lnTo>
                  <a:lnTo>
                    <a:pt x="3384359" y="11264"/>
                  </a:lnTo>
                  <a:lnTo>
                    <a:pt x="3426711" y="24821"/>
                  </a:lnTo>
                  <a:lnTo>
                    <a:pt x="3466685" y="43197"/>
                  </a:lnTo>
                  <a:lnTo>
                    <a:pt x="3503930" y="66044"/>
                  </a:lnTo>
                  <a:lnTo>
                    <a:pt x="3538100" y="93013"/>
                  </a:lnTo>
                  <a:lnTo>
                    <a:pt x="3568844" y="123755"/>
                  </a:lnTo>
                  <a:lnTo>
                    <a:pt x="3595815" y="157922"/>
                  </a:lnTo>
                  <a:lnTo>
                    <a:pt x="3618664" y="195165"/>
                  </a:lnTo>
                  <a:lnTo>
                    <a:pt x="3637042" y="235136"/>
                  </a:lnTo>
                  <a:lnTo>
                    <a:pt x="3650601" y="277487"/>
                  </a:lnTo>
                  <a:lnTo>
                    <a:pt x="3658992" y="321869"/>
                  </a:lnTo>
                  <a:lnTo>
                    <a:pt x="3661860" y="367933"/>
                  </a:lnTo>
                  <a:lnTo>
                    <a:pt x="3661860" y="4985592"/>
                  </a:lnTo>
                  <a:lnTo>
                    <a:pt x="3658992" y="5031656"/>
                  </a:lnTo>
                  <a:lnTo>
                    <a:pt x="3650601" y="5076037"/>
                  </a:lnTo>
                  <a:lnTo>
                    <a:pt x="3637042" y="5118387"/>
                  </a:lnTo>
                  <a:lnTo>
                    <a:pt x="3618664" y="5158358"/>
                  </a:lnTo>
                  <a:lnTo>
                    <a:pt x="3595815" y="5195600"/>
                  </a:lnTo>
                  <a:lnTo>
                    <a:pt x="3568844" y="5229766"/>
                  </a:lnTo>
                  <a:lnTo>
                    <a:pt x="3538100" y="5260507"/>
                  </a:lnTo>
                  <a:lnTo>
                    <a:pt x="3503930" y="5287474"/>
                  </a:lnTo>
                  <a:lnTo>
                    <a:pt x="3466685" y="5310320"/>
                  </a:lnTo>
                  <a:lnTo>
                    <a:pt x="3426711" y="5328696"/>
                  </a:lnTo>
                  <a:lnTo>
                    <a:pt x="3384359" y="5342252"/>
                  </a:lnTo>
                  <a:lnTo>
                    <a:pt x="3344702" y="5349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82195" y="568433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364" y="57150"/>
                  </a:moveTo>
                  <a:lnTo>
                    <a:pt x="24785" y="57150"/>
                  </a:lnTo>
                  <a:lnTo>
                    <a:pt x="21140" y="56425"/>
                  </a:lnTo>
                  <a:lnTo>
                    <a:pt x="0" y="323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32364" y="0"/>
                  </a:lnTo>
                  <a:lnTo>
                    <a:pt x="57150" y="24785"/>
                  </a:lnTo>
                  <a:lnTo>
                    <a:pt x="57150" y="28575"/>
                  </a:lnTo>
                  <a:lnTo>
                    <a:pt x="57150" y="32364"/>
                  </a:lnTo>
                  <a:lnTo>
                    <a:pt x="36009" y="56425"/>
                  </a:lnTo>
                  <a:lnTo>
                    <a:pt x="32364" y="57150"/>
                  </a:lnTo>
                  <a:close/>
                </a:path>
              </a:pathLst>
            </a:custGeom>
            <a:solidFill>
              <a:srgbClr val="3C41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0054786" y="5592293"/>
            <a:ext cx="27571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5230" algn="l"/>
                <a:tab pos="2650490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информацию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54786" y="5790375"/>
            <a:ext cx="2757170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периодических</a:t>
            </a:r>
            <a:r>
              <a:rPr sz="1300" spc="43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изданиях</a:t>
            </a:r>
            <a:r>
              <a:rPr sz="1300" spc="43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(газетах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13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журналах),</a:t>
            </a:r>
            <a:r>
              <a:rPr sz="130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которые</a:t>
            </a:r>
            <a:r>
              <a:rPr sz="1300" spc="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получают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870560" y="6304725"/>
            <a:ext cx="941705" cy="53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785">
              <a:lnSpc>
                <a:spcPct val="130000"/>
              </a:lnSpc>
              <a:spcBef>
                <a:spcPts val="100"/>
              </a:spcBef>
            </a:pP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054786" y="6304725"/>
            <a:ext cx="1396365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государственные муниципальные области.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74245" y="3094644"/>
            <a:ext cx="2819400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1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3</a:t>
            </a:r>
            <a:endParaRPr sz="4200">
              <a:latin typeface="Tahoma" panose="020B0604030504040204"/>
              <a:cs typeface="Tahoma" panose="020B0604030504040204"/>
            </a:endParaRPr>
          </a:p>
          <a:p>
            <a:pPr marL="13335" marR="567690">
              <a:lnSpc>
                <a:spcPct val="117000"/>
              </a:lnSpc>
              <a:spcBef>
                <a:spcPts val="1450"/>
              </a:spcBef>
            </a:pP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Сводный</a:t>
            </a:r>
            <a:r>
              <a:rPr sz="2200" spc="4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каталог периодических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изданий</a:t>
            </a:r>
            <a:r>
              <a:rPr sz="2200" spc="-4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(СКПИ)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Начал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формироваться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2010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года.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763854" y="2890743"/>
            <a:ext cx="3662045" cy="4834890"/>
            <a:chOff x="13763854" y="2890743"/>
            <a:chExt cx="3662045" cy="4834890"/>
          </a:xfrm>
        </p:grpSpPr>
        <p:sp>
          <p:nvSpPr>
            <p:cNvPr id="37" name="object 37"/>
            <p:cNvSpPr/>
            <p:nvPr/>
          </p:nvSpPr>
          <p:spPr>
            <a:xfrm>
              <a:off x="13763854" y="2890743"/>
              <a:ext cx="3662045" cy="4834890"/>
            </a:xfrm>
            <a:custGeom>
              <a:avLst/>
              <a:gdLst/>
              <a:ahLst/>
              <a:cxnLst/>
              <a:rect l="l" t="t" r="r" b="b"/>
              <a:pathLst>
                <a:path w="3662044" h="4834890">
                  <a:moveTo>
                    <a:pt x="3347895" y="4834800"/>
                  </a:moveTo>
                  <a:lnTo>
                    <a:pt x="313971" y="4834800"/>
                  </a:lnTo>
                  <a:lnTo>
                    <a:pt x="277488" y="4827902"/>
                  </a:lnTo>
                  <a:lnTo>
                    <a:pt x="235141" y="4814346"/>
                  </a:lnTo>
                  <a:lnTo>
                    <a:pt x="195171" y="4795970"/>
                  </a:lnTo>
                  <a:lnTo>
                    <a:pt x="157928" y="4773124"/>
                  </a:lnTo>
                  <a:lnTo>
                    <a:pt x="123761" y="4746157"/>
                  </a:lnTo>
                  <a:lnTo>
                    <a:pt x="93019" y="4715416"/>
                  </a:lnTo>
                  <a:lnTo>
                    <a:pt x="66049" y="4681250"/>
                  </a:lnTo>
                  <a:lnTo>
                    <a:pt x="43201" y="4644008"/>
                  </a:lnTo>
                  <a:lnTo>
                    <a:pt x="24823" y="4604037"/>
                  </a:lnTo>
                  <a:lnTo>
                    <a:pt x="11265" y="4561687"/>
                  </a:lnTo>
                  <a:lnTo>
                    <a:pt x="2874" y="4517306"/>
                  </a:lnTo>
                  <a:lnTo>
                    <a:pt x="0" y="4471242"/>
                  </a:lnTo>
                  <a:lnTo>
                    <a:pt x="0" y="367933"/>
                  </a:lnTo>
                  <a:lnTo>
                    <a:pt x="2874" y="321869"/>
                  </a:lnTo>
                  <a:lnTo>
                    <a:pt x="11265" y="277487"/>
                  </a:lnTo>
                  <a:lnTo>
                    <a:pt x="24823" y="235136"/>
                  </a:lnTo>
                  <a:lnTo>
                    <a:pt x="43201" y="195165"/>
                  </a:lnTo>
                  <a:lnTo>
                    <a:pt x="66049" y="157922"/>
                  </a:lnTo>
                  <a:lnTo>
                    <a:pt x="93019" y="123755"/>
                  </a:lnTo>
                  <a:lnTo>
                    <a:pt x="123761" y="93013"/>
                  </a:lnTo>
                  <a:lnTo>
                    <a:pt x="157928" y="66044"/>
                  </a:lnTo>
                  <a:lnTo>
                    <a:pt x="195171" y="43197"/>
                  </a:lnTo>
                  <a:lnTo>
                    <a:pt x="235141" y="24821"/>
                  </a:lnTo>
                  <a:lnTo>
                    <a:pt x="277488" y="11264"/>
                  </a:lnTo>
                  <a:lnTo>
                    <a:pt x="321865" y="2874"/>
                  </a:lnTo>
                  <a:lnTo>
                    <a:pt x="367923" y="0"/>
                  </a:lnTo>
                  <a:lnTo>
                    <a:pt x="3293942" y="0"/>
                  </a:lnTo>
                  <a:lnTo>
                    <a:pt x="3340000" y="2874"/>
                  </a:lnTo>
                  <a:lnTo>
                    <a:pt x="3384378" y="11264"/>
                  </a:lnTo>
                  <a:lnTo>
                    <a:pt x="3426725" y="24821"/>
                  </a:lnTo>
                  <a:lnTo>
                    <a:pt x="3466695" y="43197"/>
                  </a:lnTo>
                  <a:lnTo>
                    <a:pt x="3503937" y="66044"/>
                  </a:lnTo>
                  <a:lnTo>
                    <a:pt x="3538104" y="93013"/>
                  </a:lnTo>
                  <a:lnTo>
                    <a:pt x="3568847" y="123755"/>
                  </a:lnTo>
                  <a:lnTo>
                    <a:pt x="3595817" y="157922"/>
                  </a:lnTo>
                  <a:lnTo>
                    <a:pt x="3618665" y="195165"/>
                  </a:lnTo>
                  <a:lnTo>
                    <a:pt x="3637043" y="235136"/>
                  </a:lnTo>
                  <a:lnTo>
                    <a:pt x="3650601" y="277487"/>
                  </a:lnTo>
                  <a:lnTo>
                    <a:pt x="3658992" y="321869"/>
                  </a:lnTo>
                  <a:lnTo>
                    <a:pt x="3661860" y="367933"/>
                  </a:lnTo>
                  <a:lnTo>
                    <a:pt x="3661860" y="4471242"/>
                  </a:lnTo>
                  <a:lnTo>
                    <a:pt x="3658992" y="4517306"/>
                  </a:lnTo>
                  <a:lnTo>
                    <a:pt x="3650601" y="4561687"/>
                  </a:lnTo>
                  <a:lnTo>
                    <a:pt x="3637043" y="4604037"/>
                  </a:lnTo>
                  <a:lnTo>
                    <a:pt x="3618665" y="4644008"/>
                  </a:lnTo>
                  <a:lnTo>
                    <a:pt x="3595817" y="4681250"/>
                  </a:lnTo>
                  <a:lnTo>
                    <a:pt x="3568847" y="4715416"/>
                  </a:lnTo>
                  <a:lnTo>
                    <a:pt x="3538104" y="4746157"/>
                  </a:lnTo>
                  <a:lnTo>
                    <a:pt x="3503937" y="4773124"/>
                  </a:lnTo>
                  <a:lnTo>
                    <a:pt x="3466695" y="4795970"/>
                  </a:lnTo>
                  <a:lnTo>
                    <a:pt x="3426725" y="4814346"/>
                  </a:lnTo>
                  <a:lnTo>
                    <a:pt x="3384378" y="4827902"/>
                  </a:lnTo>
                  <a:lnTo>
                    <a:pt x="3347895" y="483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4182221" y="5684336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>
                  <a:moveTo>
                    <a:pt x="32364" y="57150"/>
                  </a:moveTo>
                  <a:lnTo>
                    <a:pt x="24785" y="57150"/>
                  </a:lnTo>
                  <a:lnTo>
                    <a:pt x="21140" y="56425"/>
                  </a:lnTo>
                  <a:lnTo>
                    <a:pt x="0" y="32364"/>
                  </a:lnTo>
                  <a:lnTo>
                    <a:pt x="0" y="24785"/>
                  </a:lnTo>
                  <a:lnTo>
                    <a:pt x="24785" y="0"/>
                  </a:lnTo>
                  <a:lnTo>
                    <a:pt x="32364" y="0"/>
                  </a:lnTo>
                  <a:lnTo>
                    <a:pt x="57150" y="24785"/>
                  </a:lnTo>
                  <a:lnTo>
                    <a:pt x="57150" y="28575"/>
                  </a:lnTo>
                  <a:lnTo>
                    <a:pt x="57150" y="32364"/>
                  </a:lnTo>
                  <a:lnTo>
                    <a:pt x="36009" y="56425"/>
                  </a:lnTo>
                  <a:lnTo>
                    <a:pt x="32364" y="57150"/>
                  </a:lnTo>
                  <a:close/>
                </a:path>
              </a:pathLst>
            </a:custGeom>
            <a:solidFill>
              <a:srgbClr val="3C41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4354812" y="5849468"/>
            <a:ext cx="27571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электронные</a:t>
            </a:r>
            <a:r>
              <a:rPr sz="1300" spc="20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библиографические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354812" y="6106643"/>
            <a:ext cx="12192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9335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4354812" y="6363818"/>
            <a:ext cx="16713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2100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региональных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13225" y="6047550"/>
            <a:ext cx="1099185" cy="5397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65"/>
              </a:spcBef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центральных,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R="5080" algn="r">
              <a:lnSpc>
                <a:spcPct val="100000"/>
              </a:lnSpc>
              <a:spcBef>
                <a:spcPts val="465"/>
              </a:spcBef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местных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354812" y="6561900"/>
            <a:ext cx="2757170" cy="79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периодических</a:t>
            </a:r>
            <a:r>
              <a:rPr sz="13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изданий</a:t>
            </a:r>
            <a:r>
              <a:rPr sz="13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</a:t>
            </a:r>
            <a:r>
              <a:rPr sz="130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жизни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Ростовской</a:t>
            </a:r>
            <a:r>
              <a:rPr sz="13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области,</a:t>
            </a:r>
            <a:r>
              <a:rPr sz="13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ее</a:t>
            </a:r>
            <a:r>
              <a:rPr sz="13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городов</a:t>
            </a:r>
            <a:r>
              <a:rPr sz="130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 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поселений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74272" y="3094644"/>
            <a:ext cx="3037840" cy="2721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24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4</a:t>
            </a:r>
            <a:endParaRPr sz="4200">
              <a:latin typeface="Tahoma" panose="020B0604030504040204"/>
              <a:cs typeface="Tahoma" panose="020B0604030504040204"/>
            </a:endParaRPr>
          </a:p>
          <a:p>
            <a:pPr marL="13335" marR="459105">
              <a:lnSpc>
                <a:spcPct val="117000"/>
              </a:lnSpc>
              <a:spcBef>
                <a:spcPts val="1450"/>
              </a:spcBef>
            </a:pP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Краеведческий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каталог</a:t>
            </a:r>
            <a:r>
              <a:rPr sz="2200" spc="-125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Ростовской </a:t>
            </a:r>
            <a:r>
              <a:rPr sz="220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области</a:t>
            </a:r>
            <a:r>
              <a:rPr sz="2200" spc="-3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200" spc="-10" dirty="0">
                <a:solidFill>
                  <a:srgbClr val="6F808F"/>
                </a:solidFill>
                <a:latin typeface="Tahoma" panose="020B0604030504040204"/>
                <a:cs typeface="Tahoma" panose="020B0604030504040204"/>
              </a:rPr>
              <a:t>(ККРО)</a:t>
            </a:r>
            <a:endParaRPr sz="22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Начал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формироваться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2007</a:t>
            </a:r>
            <a:r>
              <a:rPr sz="130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3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года.</a:t>
            </a:r>
            <a:endParaRPr sz="1300">
              <a:latin typeface="Tahoma" panose="020B0604030504040204"/>
              <a:cs typeface="Tahoma" panose="020B0604030504040204"/>
            </a:endParaRPr>
          </a:p>
          <a:p>
            <a:pPr marL="292735">
              <a:lnSpc>
                <a:spcPct val="100000"/>
              </a:lnSpc>
              <a:spcBef>
                <a:spcPts val="465"/>
              </a:spcBef>
              <a:tabLst>
                <a:tab pos="1424305" algn="l"/>
                <a:tab pos="1843405" algn="l"/>
              </a:tabLst>
            </a:pP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Содержит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13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13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аналитические</a:t>
            </a:r>
            <a:endParaRPr sz="1300"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55785" y="2439841"/>
            <a:ext cx="6554470" cy="182816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2350" spc="20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01</a:t>
            </a:r>
            <a:r>
              <a:rPr sz="2350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Количество</a:t>
            </a:r>
            <a:r>
              <a:rPr sz="235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библиотек-</a:t>
            </a:r>
            <a:r>
              <a:rPr sz="235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endParaRPr sz="2350">
              <a:latin typeface="Tahoma" panose="020B0604030504040204"/>
              <a:cs typeface="Tahoma" panose="020B0604030504040204"/>
            </a:endParaRPr>
          </a:p>
          <a:p>
            <a:pPr marL="12700" marR="5080" algn="just">
              <a:lnSpc>
                <a:spcPct val="134000"/>
              </a:lnSpc>
              <a:spcBef>
                <a:spcPts val="35"/>
              </a:spcBef>
            </a:pPr>
            <a:r>
              <a:rPr sz="2150" spc="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3</a:t>
            </a:r>
            <a:r>
              <a:rPr sz="2150" spc="3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 </a:t>
            </a:r>
            <a:r>
              <a:rPr sz="215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государственные</a:t>
            </a:r>
            <a:r>
              <a:rPr sz="2150" spc="3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 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</a:t>
            </a:r>
            <a:r>
              <a:rPr sz="2150" spc="3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 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150" spc="3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 </a:t>
            </a:r>
            <a:r>
              <a:rPr sz="2150" spc="114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60 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центральных</a:t>
            </a:r>
            <a:r>
              <a:rPr sz="2150" spc="3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</a:t>
            </a:r>
            <a:r>
              <a:rPr sz="21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(межпоселенческих)</a:t>
            </a:r>
            <a:r>
              <a:rPr sz="2150" spc="3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 </a:t>
            </a:r>
            <a:r>
              <a:rPr sz="21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 </a:t>
            </a:r>
            <a:r>
              <a:rPr sz="21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муниципальных</a:t>
            </a:r>
            <a:r>
              <a:rPr sz="2150" spc="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5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образований</a:t>
            </a:r>
            <a:endParaRPr sz="2150">
              <a:latin typeface="Tahoma" panose="020B0604030504040204"/>
              <a:cs typeface="Tahoma" panose="020B060403050404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78035" y="5409230"/>
            <a:ext cx="95250" cy="95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78035" y="5847380"/>
            <a:ext cx="95250" cy="952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355785" y="4668691"/>
            <a:ext cx="4382135" cy="13900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481965" marR="5080" indent="-469900">
              <a:lnSpc>
                <a:spcPct val="133000"/>
              </a:lnSpc>
              <a:spcBef>
                <a:spcPts val="150"/>
              </a:spcBef>
            </a:pPr>
            <a:r>
              <a:rPr sz="2350" spc="15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02</a:t>
            </a:r>
            <a:r>
              <a:rPr sz="2350" spc="5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Две</a:t>
            </a:r>
            <a:r>
              <a:rPr sz="2350" spc="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категории</a:t>
            </a:r>
            <a:r>
              <a:rPr sz="2350" spc="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 </a:t>
            </a:r>
            <a:r>
              <a:rPr sz="2150" spc="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"Опорные"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1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 </a:t>
            </a:r>
            <a:r>
              <a:rPr sz="21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Библиотеки-</a:t>
            </a:r>
            <a:r>
              <a:rPr sz="21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участники</a:t>
            </a:r>
            <a:endParaRPr sz="21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3947" y="7053975"/>
            <a:ext cx="426656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34185" algn="l"/>
                <a:tab pos="2380615" algn="l"/>
              </a:tabLst>
            </a:pPr>
            <a:r>
              <a:rPr sz="21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обучения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15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2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	</a:t>
            </a:r>
            <a:r>
              <a:rPr sz="21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сертификация</a:t>
            </a:r>
            <a:endParaRPr sz="21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55785" y="6459391"/>
            <a:ext cx="2247265" cy="139001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50"/>
              </a:spcBef>
            </a:pPr>
            <a:r>
              <a:rPr sz="2350" spc="15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03</a:t>
            </a:r>
            <a:r>
              <a:rPr sz="2350" spc="5" dirty="0">
                <a:solidFill>
                  <a:srgbClr val="F1620E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2350" spc="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Обучение </a:t>
            </a:r>
            <a:r>
              <a:rPr sz="21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Прохождение каталогизаторов</a:t>
            </a:r>
            <a:endParaRPr sz="21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9499" y="2274382"/>
            <a:ext cx="69589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85" dirty="0"/>
              <a:t>Участники</a:t>
            </a:r>
            <a:r>
              <a:rPr sz="6600" spc="-600" dirty="0"/>
              <a:t> </a:t>
            </a:r>
            <a:r>
              <a:rPr sz="6600" spc="-130" dirty="0"/>
              <a:t>проекта</a:t>
            </a:r>
            <a:endParaRPr sz="6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901160" y="1028699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01160" y="1178673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01160" y="1328644"/>
            <a:ext cx="358140" cy="58419"/>
          </a:xfrm>
          <a:custGeom>
            <a:avLst/>
            <a:gdLst/>
            <a:ahLst/>
            <a:cxnLst/>
            <a:rect l="l" t="t" r="r" b="b"/>
            <a:pathLst>
              <a:path w="358140" h="58419">
                <a:moveTo>
                  <a:pt x="358033" y="58194"/>
                </a:moveTo>
                <a:lnTo>
                  <a:pt x="0" y="58194"/>
                </a:lnTo>
                <a:lnTo>
                  <a:pt x="0" y="0"/>
                </a:lnTo>
                <a:lnTo>
                  <a:pt x="358033" y="0"/>
                </a:lnTo>
                <a:lnTo>
                  <a:pt x="358033" y="5819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699" y="36151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88" y="1609812"/>
                </a:lnTo>
                <a:lnTo>
                  <a:pt x="254270" y="1605850"/>
                </a:lnTo>
                <a:lnTo>
                  <a:pt x="207641" y="1594327"/>
                </a:lnTo>
                <a:lnTo>
                  <a:pt x="164133" y="1575895"/>
                </a:lnTo>
                <a:lnTo>
                  <a:pt x="124376" y="1551184"/>
                </a:lnTo>
                <a:lnTo>
                  <a:pt x="89004" y="1520826"/>
                </a:lnTo>
                <a:lnTo>
                  <a:pt x="58646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6" y="124378"/>
                </a:lnTo>
                <a:lnTo>
                  <a:pt x="89004" y="89005"/>
                </a:lnTo>
                <a:lnTo>
                  <a:pt x="124376" y="58647"/>
                </a:lnTo>
                <a:lnTo>
                  <a:pt x="164133" y="33936"/>
                </a:lnTo>
                <a:lnTo>
                  <a:pt x="207641" y="15503"/>
                </a:lnTo>
                <a:lnTo>
                  <a:pt x="254270" y="3981"/>
                </a:lnTo>
                <a:lnTo>
                  <a:pt x="303388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1" y="254277"/>
                </a:lnTo>
                <a:lnTo>
                  <a:pt x="3471157" y="265462"/>
                </a:lnTo>
                <a:lnTo>
                  <a:pt x="3471157" y="1344369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4295" y="363357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34" y="1609812"/>
                </a:moveTo>
                <a:lnTo>
                  <a:pt x="303367" y="1609812"/>
                </a:lnTo>
                <a:lnTo>
                  <a:pt x="254255" y="1605850"/>
                </a:lnTo>
                <a:lnTo>
                  <a:pt x="207630" y="1594327"/>
                </a:lnTo>
                <a:lnTo>
                  <a:pt x="164125" y="1575895"/>
                </a:lnTo>
                <a:lnTo>
                  <a:pt x="124372" y="1551184"/>
                </a:lnTo>
                <a:lnTo>
                  <a:pt x="89001" y="1520826"/>
                </a:lnTo>
                <a:lnTo>
                  <a:pt x="58645" y="1485452"/>
                </a:lnTo>
                <a:lnTo>
                  <a:pt x="33935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5" y="164136"/>
                </a:lnTo>
                <a:lnTo>
                  <a:pt x="58645" y="124378"/>
                </a:lnTo>
                <a:lnTo>
                  <a:pt x="89001" y="89005"/>
                </a:lnTo>
                <a:lnTo>
                  <a:pt x="124372" y="58647"/>
                </a:lnTo>
                <a:lnTo>
                  <a:pt x="164125" y="33936"/>
                </a:lnTo>
                <a:lnTo>
                  <a:pt x="207630" y="15503"/>
                </a:lnTo>
                <a:lnTo>
                  <a:pt x="254255" y="3981"/>
                </a:lnTo>
                <a:lnTo>
                  <a:pt x="303367" y="0"/>
                </a:lnTo>
                <a:lnTo>
                  <a:pt x="3170834" y="0"/>
                </a:lnTo>
                <a:lnTo>
                  <a:pt x="3219954" y="3981"/>
                </a:lnTo>
                <a:lnTo>
                  <a:pt x="3266585" y="15503"/>
                </a:lnTo>
                <a:lnTo>
                  <a:pt x="3310095" y="33936"/>
                </a:lnTo>
                <a:lnTo>
                  <a:pt x="3349853" y="58647"/>
                </a:lnTo>
                <a:lnTo>
                  <a:pt x="3385226" y="89005"/>
                </a:lnTo>
                <a:lnTo>
                  <a:pt x="3415584" y="124378"/>
                </a:lnTo>
                <a:lnTo>
                  <a:pt x="3440295" y="164136"/>
                </a:lnTo>
                <a:lnTo>
                  <a:pt x="3458728" y="207646"/>
                </a:lnTo>
                <a:lnTo>
                  <a:pt x="3470250" y="254277"/>
                </a:lnTo>
                <a:lnTo>
                  <a:pt x="3471157" y="265463"/>
                </a:lnTo>
                <a:lnTo>
                  <a:pt x="3471157" y="1344367"/>
                </a:lnTo>
                <a:lnTo>
                  <a:pt x="3458728" y="1402185"/>
                </a:lnTo>
                <a:lnTo>
                  <a:pt x="3440295" y="1445695"/>
                </a:lnTo>
                <a:lnTo>
                  <a:pt x="3415584" y="1485452"/>
                </a:lnTo>
                <a:lnTo>
                  <a:pt x="3385226" y="1520826"/>
                </a:lnTo>
                <a:lnTo>
                  <a:pt x="3349853" y="1551184"/>
                </a:lnTo>
                <a:lnTo>
                  <a:pt x="3310095" y="1575895"/>
                </a:lnTo>
                <a:lnTo>
                  <a:pt x="3266585" y="1594327"/>
                </a:lnTo>
                <a:lnTo>
                  <a:pt x="3219954" y="1605850"/>
                </a:lnTo>
                <a:lnTo>
                  <a:pt x="317083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31896" y="4058136"/>
            <a:ext cx="215011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sz="14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Структура</a:t>
            </a:r>
            <a:r>
              <a:rPr sz="1450" spc="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450" spc="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электронной </a:t>
            </a:r>
            <a:r>
              <a:rPr sz="14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450" spc="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4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194" y="5753201"/>
            <a:ext cx="3471545" cy="1610360"/>
          </a:xfrm>
          <a:custGeom>
            <a:avLst/>
            <a:gdLst/>
            <a:ahLst/>
            <a:cxnLst/>
            <a:rect l="l" t="t" r="r" b="b"/>
            <a:pathLst>
              <a:path w="3471545" h="1610360">
                <a:moveTo>
                  <a:pt x="3170864" y="1609812"/>
                </a:moveTo>
                <a:lnTo>
                  <a:pt x="303397" y="1609812"/>
                </a:lnTo>
                <a:lnTo>
                  <a:pt x="254277" y="1605850"/>
                </a:lnTo>
                <a:lnTo>
                  <a:pt x="207646" y="1594327"/>
                </a:lnTo>
                <a:lnTo>
                  <a:pt x="164136" y="1575895"/>
                </a:lnTo>
                <a:lnTo>
                  <a:pt x="124378" y="1551184"/>
                </a:lnTo>
                <a:lnTo>
                  <a:pt x="89005" y="1520826"/>
                </a:lnTo>
                <a:lnTo>
                  <a:pt x="58647" y="1485452"/>
                </a:lnTo>
                <a:lnTo>
                  <a:pt x="33936" y="1445695"/>
                </a:lnTo>
                <a:lnTo>
                  <a:pt x="15503" y="1402185"/>
                </a:lnTo>
                <a:lnTo>
                  <a:pt x="3981" y="1355554"/>
                </a:lnTo>
                <a:lnTo>
                  <a:pt x="0" y="1306433"/>
                </a:lnTo>
                <a:lnTo>
                  <a:pt x="0" y="303397"/>
                </a:lnTo>
                <a:lnTo>
                  <a:pt x="3981" y="254277"/>
                </a:lnTo>
                <a:lnTo>
                  <a:pt x="15503" y="207646"/>
                </a:lnTo>
                <a:lnTo>
                  <a:pt x="33936" y="164136"/>
                </a:lnTo>
                <a:lnTo>
                  <a:pt x="58647" y="124378"/>
                </a:lnTo>
                <a:lnTo>
                  <a:pt x="89005" y="89005"/>
                </a:lnTo>
                <a:lnTo>
                  <a:pt x="124378" y="58647"/>
                </a:lnTo>
                <a:lnTo>
                  <a:pt x="164136" y="33936"/>
                </a:lnTo>
                <a:lnTo>
                  <a:pt x="207646" y="15503"/>
                </a:lnTo>
                <a:lnTo>
                  <a:pt x="254277" y="3981"/>
                </a:lnTo>
                <a:lnTo>
                  <a:pt x="303397" y="0"/>
                </a:lnTo>
                <a:lnTo>
                  <a:pt x="3170864" y="0"/>
                </a:lnTo>
                <a:lnTo>
                  <a:pt x="3219985" y="3981"/>
                </a:lnTo>
                <a:lnTo>
                  <a:pt x="3266616" y="15503"/>
                </a:lnTo>
                <a:lnTo>
                  <a:pt x="3310126" y="33936"/>
                </a:lnTo>
                <a:lnTo>
                  <a:pt x="3349883" y="58647"/>
                </a:lnTo>
                <a:lnTo>
                  <a:pt x="3385257" y="89005"/>
                </a:lnTo>
                <a:lnTo>
                  <a:pt x="3415615" y="124378"/>
                </a:lnTo>
                <a:lnTo>
                  <a:pt x="3440326" y="164136"/>
                </a:lnTo>
                <a:lnTo>
                  <a:pt x="3458758" y="207646"/>
                </a:lnTo>
                <a:lnTo>
                  <a:pt x="3470281" y="254277"/>
                </a:lnTo>
                <a:lnTo>
                  <a:pt x="3471157" y="265088"/>
                </a:lnTo>
                <a:lnTo>
                  <a:pt x="3471157" y="1344742"/>
                </a:lnTo>
                <a:lnTo>
                  <a:pt x="3458758" y="1402185"/>
                </a:lnTo>
                <a:lnTo>
                  <a:pt x="3440326" y="1445695"/>
                </a:lnTo>
                <a:lnTo>
                  <a:pt x="3415615" y="1485452"/>
                </a:lnTo>
                <a:lnTo>
                  <a:pt x="3385257" y="1520826"/>
                </a:lnTo>
                <a:lnTo>
                  <a:pt x="3349883" y="1551184"/>
                </a:lnTo>
                <a:lnTo>
                  <a:pt x="3310126" y="1575895"/>
                </a:lnTo>
                <a:lnTo>
                  <a:pt x="3266616" y="1594327"/>
                </a:lnTo>
                <a:lnTo>
                  <a:pt x="3219985" y="1605850"/>
                </a:lnTo>
                <a:lnTo>
                  <a:pt x="3170864" y="160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24248" y="5885636"/>
            <a:ext cx="211010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000"/>
              </a:lnSpc>
              <a:spcBef>
                <a:spcPts val="95"/>
              </a:spcBef>
            </a:pPr>
            <a:r>
              <a:rPr sz="15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Однотомные</a:t>
            </a:r>
            <a:r>
              <a:rPr sz="1550" spc="27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</a:t>
            </a:r>
            <a:r>
              <a:rPr sz="1550" spc="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особенности одноуровневой </a:t>
            </a:r>
            <a:r>
              <a:rPr sz="15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библиографической </a:t>
            </a:r>
            <a:r>
              <a:rPr sz="1550" spc="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записи</a:t>
            </a:r>
            <a:endParaRPr sz="15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3080" y="57528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3" y="1623747"/>
                </a:moveTo>
                <a:lnTo>
                  <a:pt x="306016" y="1623747"/>
                </a:lnTo>
                <a:lnTo>
                  <a:pt x="256472" y="1619744"/>
                </a:lnTo>
                <a:lnTo>
                  <a:pt x="209439" y="1608121"/>
                </a:lnTo>
                <a:lnTo>
                  <a:pt x="165554" y="1589528"/>
                </a:lnTo>
                <a:lnTo>
                  <a:pt x="125453" y="1564603"/>
                </a:lnTo>
                <a:lnTo>
                  <a:pt x="89774" y="1533981"/>
                </a:lnTo>
                <a:lnTo>
                  <a:pt x="59154" y="1498302"/>
                </a:lnTo>
                <a:lnTo>
                  <a:pt x="34229" y="1458201"/>
                </a:lnTo>
                <a:lnTo>
                  <a:pt x="15637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7" y="209444"/>
                </a:lnTo>
                <a:lnTo>
                  <a:pt x="34229" y="165559"/>
                </a:lnTo>
                <a:lnTo>
                  <a:pt x="59154" y="125458"/>
                </a:lnTo>
                <a:lnTo>
                  <a:pt x="89774" y="89778"/>
                </a:lnTo>
                <a:lnTo>
                  <a:pt x="125453" y="59157"/>
                </a:lnTo>
                <a:lnTo>
                  <a:pt x="165554" y="34231"/>
                </a:lnTo>
                <a:lnTo>
                  <a:pt x="209439" y="15638"/>
                </a:lnTo>
                <a:lnTo>
                  <a:pt x="256472" y="4015"/>
                </a:lnTo>
                <a:lnTo>
                  <a:pt x="306016" y="0"/>
                </a:lnTo>
                <a:lnTo>
                  <a:pt x="3198293" y="0"/>
                </a:lnTo>
                <a:lnTo>
                  <a:pt x="3247835" y="4015"/>
                </a:lnTo>
                <a:lnTo>
                  <a:pt x="3294867" y="15638"/>
                </a:lnTo>
                <a:lnTo>
                  <a:pt x="3338752" y="34231"/>
                </a:lnTo>
                <a:lnTo>
                  <a:pt x="3378853" y="59157"/>
                </a:lnTo>
                <a:lnTo>
                  <a:pt x="3414533" y="89778"/>
                </a:lnTo>
                <a:lnTo>
                  <a:pt x="3445155" y="125458"/>
                </a:lnTo>
                <a:lnTo>
                  <a:pt x="3470080" y="165559"/>
                </a:lnTo>
                <a:lnTo>
                  <a:pt x="3488673" y="209444"/>
                </a:lnTo>
                <a:lnTo>
                  <a:pt x="3500296" y="256476"/>
                </a:lnTo>
                <a:lnTo>
                  <a:pt x="3501206" y="267700"/>
                </a:lnTo>
                <a:lnTo>
                  <a:pt x="3501206" y="1356059"/>
                </a:lnTo>
                <a:lnTo>
                  <a:pt x="3488673" y="1414315"/>
                </a:lnTo>
                <a:lnTo>
                  <a:pt x="3470080" y="1458201"/>
                </a:lnTo>
                <a:lnTo>
                  <a:pt x="3445155" y="1498302"/>
                </a:lnTo>
                <a:lnTo>
                  <a:pt x="3414533" y="1533981"/>
                </a:lnTo>
                <a:lnTo>
                  <a:pt x="3378853" y="1564603"/>
                </a:lnTo>
                <a:lnTo>
                  <a:pt x="3338752" y="1589528"/>
                </a:lnTo>
                <a:lnTo>
                  <a:pt x="3294867" y="1608121"/>
                </a:lnTo>
                <a:lnTo>
                  <a:pt x="3247835" y="1619744"/>
                </a:lnTo>
                <a:lnTo>
                  <a:pt x="3198293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315210" y="5929170"/>
            <a:ext cx="2130425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Многотомные</a:t>
            </a:r>
            <a:r>
              <a:rPr sz="1500" spc="31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издания: особенности многоуровневой библиографической записи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39" y="3619235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8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9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8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3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24357" y="3848275"/>
            <a:ext cx="2123440" cy="1253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1500" spc="16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участников</a:t>
            </a:r>
            <a:r>
              <a:rPr sz="1500" spc="24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проекта </a:t>
            </a:r>
            <a:r>
              <a:rPr sz="1500" spc="4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“Сводный</a:t>
            </a:r>
            <a:r>
              <a:rPr sz="1500" spc="5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каталог </a:t>
            </a:r>
            <a:r>
              <a:rPr sz="15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1500" spc="10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chemeClr val="bg1"/>
                </a:solidFill>
                <a:latin typeface="Tahoma" panose="020B0604030504040204"/>
                <a:cs typeface="Tahoma" panose="020B0604030504040204"/>
              </a:rPr>
              <a:t>Ростовской области”</a:t>
            </a:r>
            <a:endParaRPr sz="1500" spc="-10" dirty="0">
              <a:solidFill>
                <a:schemeClr val="bg1"/>
              </a:solidFill>
              <a:latin typeface="Tahoma" panose="020B0604030504040204"/>
              <a:cs typeface="Tahoma" panose="020B060403050404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20684" y="5753064"/>
            <a:ext cx="3501390" cy="1624330"/>
          </a:xfrm>
          <a:custGeom>
            <a:avLst/>
            <a:gdLst/>
            <a:ahLst/>
            <a:cxnLst/>
            <a:rect l="l" t="t" r="r" b="b"/>
            <a:pathLst>
              <a:path w="3501390" h="1624329">
                <a:moveTo>
                  <a:pt x="3198296" y="1623747"/>
                </a:moveTo>
                <a:lnTo>
                  <a:pt x="306019" y="1623747"/>
                </a:lnTo>
                <a:lnTo>
                  <a:pt x="256476" y="1619744"/>
                </a:lnTo>
                <a:lnTo>
                  <a:pt x="209444" y="1608121"/>
                </a:lnTo>
                <a:lnTo>
                  <a:pt x="165559" y="1589528"/>
                </a:lnTo>
                <a:lnTo>
                  <a:pt x="125458" y="1564603"/>
                </a:lnTo>
                <a:lnTo>
                  <a:pt x="89778" y="1533981"/>
                </a:lnTo>
                <a:lnTo>
                  <a:pt x="59157" y="1498302"/>
                </a:lnTo>
                <a:lnTo>
                  <a:pt x="34231" y="1458201"/>
                </a:lnTo>
                <a:lnTo>
                  <a:pt x="15638" y="1414315"/>
                </a:lnTo>
                <a:lnTo>
                  <a:pt x="4015" y="1367283"/>
                </a:lnTo>
                <a:lnTo>
                  <a:pt x="0" y="1317741"/>
                </a:lnTo>
                <a:lnTo>
                  <a:pt x="0" y="306018"/>
                </a:lnTo>
                <a:lnTo>
                  <a:pt x="4015" y="256476"/>
                </a:lnTo>
                <a:lnTo>
                  <a:pt x="15638" y="209444"/>
                </a:lnTo>
                <a:lnTo>
                  <a:pt x="34231" y="165559"/>
                </a:lnTo>
                <a:lnTo>
                  <a:pt x="59157" y="125458"/>
                </a:lnTo>
                <a:lnTo>
                  <a:pt x="89778" y="89778"/>
                </a:lnTo>
                <a:lnTo>
                  <a:pt x="125458" y="59157"/>
                </a:lnTo>
                <a:lnTo>
                  <a:pt x="165559" y="34231"/>
                </a:lnTo>
                <a:lnTo>
                  <a:pt x="209444" y="15638"/>
                </a:lnTo>
                <a:lnTo>
                  <a:pt x="256476" y="4015"/>
                </a:lnTo>
                <a:lnTo>
                  <a:pt x="306019" y="0"/>
                </a:lnTo>
                <a:lnTo>
                  <a:pt x="3198296" y="0"/>
                </a:lnTo>
                <a:lnTo>
                  <a:pt x="3247845" y="4015"/>
                </a:lnTo>
                <a:lnTo>
                  <a:pt x="3294882" y="15638"/>
                </a:lnTo>
                <a:lnTo>
                  <a:pt x="3338769" y="34231"/>
                </a:lnTo>
                <a:lnTo>
                  <a:pt x="3378870" y="59157"/>
                </a:lnTo>
                <a:lnTo>
                  <a:pt x="3414548" y="89778"/>
                </a:lnTo>
                <a:lnTo>
                  <a:pt x="3445166" y="125458"/>
                </a:lnTo>
                <a:lnTo>
                  <a:pt x="3470089" y="165559"/>
                </a:lnTo>
                <a:lnTo>
                  <a:pt x="3488679" y="209444"/>
                </a:lnTo>
                <a:lnTo>
                  <a:pt x="3500300" y="256476"/>
                </a:lnTo>
                <a:lnTo>
                  <a:pt x="3501206" y="267656"/>
                </a:lnTo>
                <a:lnTo>
                  <a:pt x="3501206" y="1356104"/>
                </a:lnTo>
                <a:lnTo>
                  <a:pt x="3488679" y="1414315"/>
                </a:lnTo>
                <a:lnTo>
                  <a:pt x="3470089" y="1458201"/>
                </a:lnTo>
                <a:lnTo>
                  <a:pt x="3445166" y="1498302"/>
                </a:lnTo>
                <a:lnTo>
                  <a:pt x="3414548" y="1533981"/>
                </a:lnTo>
                <a:lnTo>
                  <a:pt x="3378870" y="1564603"/>
                </a:lnTo>
                <a:lnTo>
                  <a:pt x="3338769" y="1589528"/>
                </a:lnTo>
                <a:lnTo>
                  <a:pt x="3294882" y="1608121"/>
                </a:lnTo>
                <a:lnTo>
                  <a:pt x="3247845" y="1619744"/>
                </a:lnTo>
                <a:lnTo>
                  <a:pt x="3198296" y="1623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1526596" y="6145797"/>
            <a:ext cx="2289175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000"/>
              </a:lnSpc>
              <a:spcBef>
                <a:spcPts val="100"/>
              </a:spcBef>
            </a:pP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Списание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документов</a:t>
            </a:r>
            <a:r>
              <a:rPr sz="1500" spc="26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2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из </a:t>
            </a:r>
            <a:r>
              <a:rPr sz="15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системы</a:t>
            </a:r>
            <a:r>
              <a:rPr sz="1500" spc="2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15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 каталогов</a:t>
            </a:r>
            <a:endParaRPr sz="15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24" name="object 6"/>
          <p:cNvSpPr txBox="1">
            <a:spLocks noGrp="1"/>
          </p:cNvSpPr>
          <p:nvPr/>
        </p:nvSpPr>
        <p:spPr>
          <a:xfrm>
            <a:off x="990600" y="647700"/>
            <a:ext cx="9774555" cy="162560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>
            <a:lvl1pPr>
              <a:defRPr sz="6300" b="0" i="0">
                <a:solidFill>
                  <a:srgbClr val="3C4148"/>
                </a:solidFill>
                <a:latin typeface="Tahoma" panose="020B0604030504040204"/>
                <a:ea typeface="+mj-ea"/>
                <a:cs typeface="Tahoma" panose="020B0604030504040204"/>
              </a:defRPr>
            </a:lvl1pPr>
          </a:lstStyle>
          <a:p>
            <a:pPr marL="12700" marR="5080">
              <a:lnSpc>
                <a:spcPts val="5700"/>
              </a:lnSpc>
              <a:spcBef>
                <a:spcPts val="1290"/>
              </a:spcBef>
            </a:pPr>
            <a:r>
              <a:rPr sz="4800" spc="-25" dirty="0">
                <a:solidFill>
                  <a:schemeClr val="tx1"/>
                </a:solidFill>
              </a:rPr>
              <a:t>С</a:t>
            </a:r>
            <a:r>
              <a:rPr lang="ru-RU" sz="4800" spc="-25" dirty="0">
                <a:solidFill>
                  <a:schemeClr val="tx1"/>
                </a:solidFill>
              </a:rPr>
              <a:t>писание документов</a:t>
            </a:r>
            <a:br>
              <a:rPr lang="ru-RU" sz="4800" spc="-25" dirty="0">
                <a:solidFill>
                  <a:schemeClr val="tx1"/>
                </a:solidFill>
              </a:rPr>
            </a:br>
            <a:r>
              <a:rPr lang="ru-RU" sz="3600" spc="-25" dirty="0">
                <a:solidFill>
                  <a:schemeClr val="tx1"/>
                </a:solidFill>
              </a:rPr>
              <a:t>из системы электронных каталогов</a:t>
            </a:r>
            <a:endParaRPr lang="ru-RU" sz="3600" spc="-25" dirty="0">
              <a:solidFill>
                <a:schemeClr val="tx1"/>
              </a:solidFill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1752666" y="4058136"/>
            <a:ext cx="2150110" cy="50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90"/>
              </a:spcBef>
            </a:pPr>
            <a:r>
              <a:rPr lang="ru-RU" altLang="en-US" sz="1450" dirty="0">
                <a:solidFill>
                  <a:schemeClr val="tx1"/>
                </a:solidFill>
                <a:latin typeface="Tahoma" panose="020B0604030504040204"/>
                <a:cs typeface="Tahoma" panose="020B0604030504040204"/>
              </a:rPr>
              <a:t>Система сводных электронных каталогов</a:t>
            </a:r>
            <a:endParaRPr lang="ru-RU" altLang="en-US" sz="1450" dirty="0">
              <a:solidFill>
                <a:schemeClr val="tx1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38742" y="1028699"/>
            <a:ext cx="8305799" cy="46481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6042" y="6573235"/>
            <a:ext cx="17084040" cy="19545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ts val="3680"/>
              </a:lnSpc>
              <a:spcBef>
                <a:spcPts val="530"/>
              </a:spcBef>
            </a:pP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2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центральном</a:t>
            </a:r>
            <a:r>
              <a:rPr sz="335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сервере</a:t>
            </a:r>
            <a:r>
              <a:rPr sz="335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ДГПБ</a:t>
            </a:r>
            <a:r>
              <a:rPr sz="335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sz="3350" spc="2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lang="ru-RU" altLang="en-US" sz="3350" spc="2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63</a:t>
            </a:r>
            <a:r>
              <a:rPr sz="335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локальных</a:t>
            </a:r>
            <a:r>
              <a:rPr sz="335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электронных</a:t>
            </a:r>
            <a:r>
              <a:rPr sz="3350" spc="2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каталогов</a:t>
            </a:r>
            <a:r>
              <a:rPr sz="3350" spc="2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центральных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(межпоселенческих)</a:t>
            </a:r>
            <a:r>
              <a:rPr sz="3350" spc="-1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</a:t>
            </a:r>
            <a:r>
              <a:rPr sz="3350" spc="-14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муниципальных</a:t>
            </a:r>
            <a:r>
              <a:rPr sz="3350" spc="-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образований.</a:t>
            </a:r>
            <a:r>
              <a:rPr sz="3350" spc="-1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Выстроено</a:t>
            </a:r>
            <a:r>
              <a:rPr sz="3350" spc="-1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взаимодействие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между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СК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8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РО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5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lang="ru-RU" altLang="en-US"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4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библиотеками,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5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имеющими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электронные</a:t>
            </a:r>
            <a:r>
              <a:rPr sz="3350" spc="-29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каталоги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на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6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внешних</a:t>
            </a:r>
            <a:r>
              <a:rPr sz="3350" spc="-29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335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серверах</a:t>
            </a:r>
            <a:endParaRPr sz="335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0769" y="728576"/>
            <a:ext cx="6306820" cy="2108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88265" marR="5080" indent="-76200" algn="r">
              <a:lnSpc>
                <a:spcPts val="5250"/>
              </a:lnSpc>
              <a:spcBef>
                <a:spcPts val="700"/>
              </a:spcBef>
            </a:pPr>
            <a:r>
              <a:rPr sz="44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Схема</a:t>
            </a:r>
            <a:r>
              <a:rPr sz="4400" spc="-53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400" spc="-4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взаимодействия </a:t>
            </a:r>
            <a:r>
              <a:rPr sz="4400" spc="-7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библиотек-</a:t>
            </a:r>
            <a:r>
              <a:rPr sz="4400" spc="-35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участников </a:t>
            </a:r>
            <a:r>
              <a:rPr sz="4400" spc="-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сводного</a:t>
            </a:r>
            <a:r>
              <a:rPr sz="4400" spc="-52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4400" spc="-10" dirty="0">
                <a:solidFill>
                  <a:srgbClr val="3C4148"/>
                </a:solidFill>
                <a:latin typeface="Tahoma" panose="020B0604030504040204"/>
                <a:cs typeface="Tahoma" panose="020B0604030504040204"/>
              </a:rPr>
              <a:t>каталога</a:t>
            </a:r>
            <a:endParaRPr sz="4400" spc="-10" dirty="0">
              <a:solidFill>
                <a:srgbClr val="3C4148"/>
              </a:solidFill>
              <a:latin typeface="Tahoma" panose="020B0604030504040204"/>
              <a:cs typeface="Tahom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4062413" y="876300"/>
            <a:ext cx="1016412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ru-RU" altLang="en-US" sz="3000" b="1">
                <a:latin typeface="Calibri" panose="020F0502020204030204" charset="0"/>
              </a:rPr>
              <a:t>МУНИЦИПАЛЬНЫЕ БИБЛИОТЕКИ:</a:t>
            </a:r>
            <a:endParaRPr lang="en-US" sz="3000" b="1">
              <a:latin typeface="Calibri" panose="020F0502020204030204" charset="0"/>
            </a:endParaRPr>
          </a:p>
          <a:p>
            <a:pPr indent="0" algn="ctr"/>
            <a:r>
              <a:rPr lang="en-US" sz="2400" b="1">
                <a:latin typeface="Calibri" panose="020F0502020204030204" charset="0"/>
              </a:rPr>
              <a:t>ТЕХНОЛОГИЧЕСК</a:t>
            </a:r>
            <a:r>
              <a:rPr lang="ru-RU" altLang="en-US" sz="2400" b="1">
                <a:latin typeface="Calibri" panose="020F0502020204030204" charset="0"/>
              </a:rPr>
              <a:t>АЯ</a:t>
            </a:r>
            <a:r>
              <a:rPr lang="en-US" sz="2400" b="1">
                <a:latin typeface="Calibri" panose="020F0502020204030204" charset="0"/>
              </a:rPr>
              <a:t> </a:t>
            </a:r>
            <a:r>
              <a:rPr lang="ru-RU" altLang="en-US" sz="2400" b="1">
                <a:latin typeface="Calibri" panose="020F0502020204030204" charset="0"/>
              </a:rPr>
              <a:t>СХЕМА</a:t>
            </a:r>
            <a:endParaRPr lang="ru-RU" altLang="en-US" sz="2400" b="1">
              <a:latin typeface="Calibri" panose="020F0502020204030204" charset="0"/>
            </a:endParaRPr>
          </a:p>
        </p:txBody>
      </p:sp>
      <p:sp>
        <p:nvSpPr>
          <p:cNvPr id="2" name="Скругленный прямоугольник 2"/>
          <p:cNvSpPr/>
          <p:nvPr/>
        </p:nvSpPr>
        <p:spPr>
          <a:xfrm>
            <a:off x="1443990" y="4426268"/>
            <a:ext cx="2200275" cy="81915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100" b="1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СКРО</a:t>
            </a:r>
            <a:endParaRPr lang="en-US" altLang="zh-CN" sz="100" b="1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3" name="Прямая со стрелкой 4"/>
          <p:cNvCxnSpPr/>
          <p:nvPr/>
        </p:nvCxnSpPr>
        <p:spPr>
          <a:xfrm flipV="1">
            <a:off x="4475798" y="4831080"/>
            <a:ext cx="1905000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3899535" y="5050155"/>
            <a:ext cx="2995613" cy="106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00" b="0">
                <a:latin typeface="Calibri" panose="020F0502020204030204" charset="0"/>
              </a:rPr>
              <a:t>Заимствовать в ЧК</a:t>
            </a:r>
            <a:endParaRPr lang="en-US" altLang="en-US" sz="100" b="0">
              <a:latin typeface="Calibri" panose="020F0502020204030204" charset="0"/>
            </a:endParaRPr>
          </a:p>
        </p:txBody>
      </p:sp>
      <p:sp>
        <p:nvSpPr>
          <p:cNvPr id="9" name="Скругленный прямоугольник 3"/>
          <p:cNvSpPr/>
          <p:nvPr/>
        </p:nvSpPr>
        <p:spPr>
          <a:xfrm>
            <a:off x="8096250" y="4426268"/>
            <a:ext cx="2200275" cy="81915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0"/>
              </a:spcAft>
            </a:pPr>
            <a:endParaRPr lang="en-US" altLang="zh-CN" sz="18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0"/>
              </a:spcAft>
            </a:pPr>
            <a:r>
              <a:rPr lang="en-US" altLang="zh-CN" sz="100" b="1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ЧК</a:t>
            </a:r>
            <a:endParaRPr lang="en-US" altLang="zh-CN" sz="18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0"/>
              </a:spcAft>
            </a:pPr>
            <a:endParaRPr lang="en-US" altLang="zh-CN" sz="18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Выноска 2 6"/>
          <p:cNvSpPr/>
          <p:nvPr/>
        </p:nvSpPr>
        <p:spPr>
          <a:xfrm>
            <a:off x="7210425" y="5890260"/>
            <a:ext cx="3971925" cy="1419225"/>
          </a:xfrm>
          <a:prstGeom prst="borderCallout2">
            <a:avLst>
              <a:gd name="adj1" fmla="val 18750"/>
              <a:gd name="adj2" fmla="val -3297"/>
              <a:gd name="adj3" fmla="val 18750"/>
              <a:gd name="adj4" fmla="val -16667"/>
              <a:gd name="adj5" fmla="val -26375"/>
              <a:gd name="adj6" fmla="val 49136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noAutofit/>
          </a:bodyPr>
          <a:lstStyle/>
          <a:p>
            <a:pPr algn="just">
              <a:lnSpc>
                <a:spcPct val="108000"/>
              </a:lnSpc>
              <a:spcAft>
                <a:spcPts val="0"/>
              </a:spcAft>
            </a:pPr>
            <a:endParaRPr lang="en-US" altLang="zh-CN" sz="15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108000"/>
              </a:lnSpc>
              <a:spcAft>
                <a:spcPts val="0"/>
              </a:spcAft>
            </a:pPr>
            <a:endParaRPr lang="en-US" altLang="zh-CN" sz="15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108000"/>
              </a:lnSpc>
              <a:spcAft>
                <a:spcPts val="0"/>
              </a:spcAft>
            </a:pPr>
            <a:r>
              <a:rPr lang="ru-RU" altLang="en-US" sz="2400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Формирование 899 полей</a:t>
            </a:r>
            <a:endParaRPr lang="ru-RU" altLang="en-US" sz="24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Выноска-облако 9"/>
          <p:cNvSpPr/>
          <p:nvPr/>
        </p:nvSpPr>
        <p:spPr>
          <a:xfrm>
            <a:off x="13655993" y="4288155"/>
            <a:ext cx="2200275" cy="1095375"/>
          </a:xfrm>
          <a:prstGeom prst="cloudCallout">
            <a:avLst>
              <a:gd name="adj1" fmla="val -139740"/>
              <a:gd name="adj2" fmla="val 108695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0"/>
              </a:spcAft>
            </a:pPr>
            <a:r>
              <a:rPr lang="en-US" altLang="zh-CN" sz="100" b="1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ЧК </a:t>
            </a:r>
            <a:endParaRPr lang="en-US" altLang="zh-CN" sz="100" b="1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Выноска 2 8"/>
          <p:cNvSpPr/>
          <p:nvPr/>
        </p:nvSpPr>
        <p:spPr>
          <a:xfrm>
            <a:off x="13006388" y="6577013"/>
            <a:ext cx="4141470" cy="1533525"/>
          </a:xfrm>
          <a:prstGeom prst="borderCallout2">
            <a:avLst>
              <a:gd name="adj1" fmla="val 18750"/>
              <a:gd name="adj2" fmla="val -3297"/>
              <a:gd name="adj3" fmla="val 18750"/>
              <a:gd name="adj4" fmla="val -16667"/>
              <a:gd name="adj5" fmla="val -62049"/>
              <a:gd name="adj6" fmla="val 45683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noAutofit/>
          </a:bodyPr>
          <a:lstStyle/>
          <a:p>
            <a:pPr algn="just">
              <a:lnSpc>
                <a:spcPct val="108000"/>
              </a:lnSpc>
              <a:spcAft>
                <a:spcPts val="800"/>
              </a:spcAft>
            </a:pPr>
            <a:r>
              <a:rPr lang="en-US" altLang="zh-CN" sz="1800" kern="100">
                <a:latin typeface="Times New Roman" panose="020206030504050203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 </a:t>
            </a:r>
            <a:r>
              <a:rPr lang="ru-RU" altLang="en-US" sz="2400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Нажимаем «Записать» и «Запись готова»  </a:t>
            </a:r>
            <a:r>
              <a:rPr lang="ru-RU" altLang="en-US" sz="2400" b="1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ОБЯЗАТЕЛЬНО</a:t>
            </a:r>
            <a:r>
              <a:rPr lang="ru-RU" altLang="en-US" sz="2400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!</a:t>
            </a:r>
            <a:endParaRPr lang="ru-RU" altLang="en-US" sz="240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just">
              <a:lnSpc>
                <a:spcPct val="108000"/>
              </a:lnSpc>
              <a:spcAft>
                <a:spcPts val="0"/>
              </a:spcAft>
            </a:pPr>
            <a:r>
              <a:rPr lang="en-US" altLang="zh-CN" sz="1650" kern="10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650" kern="10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133600" y="4681855"/>
            <a:ext cx="918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</a:rPr>
              <a:t>СКРО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267200" y="4991100"/>
            <a:ext cx="241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</a:rPr>
              <a:t>заимствовать в ЧК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915400" y="4681855"/>
            <a:ext cx="69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</a:rPr>
              <a:t>ЧК</a:t>
            </a:r>
            <a:endParaRPr lang="ru-RU" altLang="en-US" b="1">
              <a:solidFill>
                <a:schemeClr val="tx1"/>
              </a:solidFill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4478000" y="4681855"/>
            <a:ext cx="691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</a:rPr>
              <a:t>ЧК</a:t>
            </a:r>
            <a:endParaRPr lang="ru-RU" altLang="en-US" b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16957</Words>
  <Application>WPS Presentation</Application>
  <PresentationFormat>On-screen Show (4:3)</PresentationFormat>
  <Paragraphs>503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1" baseType="lpstr">
      <vt:lpstr>Arial</vt:lpstr>
      <vt:lpstr>SimSun</vt:lpstr>
      <vt:lpstr>Wingdings</vt:lpstr>
      <vt:lpstr>Tahoma</vt:lpstr>
      <vt:lpstr>Calibri</vt:lpstr>
      <vt:lpstr>Calibri</vt:lpstr>
      <vt:lpstr>Times New Roman</vt:lpstr>
      <vt:lpstr>Microsoft YaHei</vt:lpstr>
      <vt:lpstr>Arial Unicode MS</vt:lpstr>
      <vt:lpstr>Book Antiqua</vt:lpstr>
      <vt:lpstr>Arial</vt:lpstr>
      <vt:lpstr>Office Theme</vt:lpstr>
      <vt:lpstr>1_Office Theme</vt:lpstr>
      <vt:lpstr>Списание документов из системы электронных каталогов</vt:lpstr>
      <vt:lpstr>План</vt:lpstr>
      <vt:lpstr>PowerPoint 演示文稿</vt:lpstr>
      <vt:lpstr>Корпоративная каталогизация</vt:lpstr>
      <vt:lpstr>Сводные электронные каталоги</vt:lpstr>
      <vt:lpstr>Участники проекта</vt:lpstr>
      <vt:lpstr>PowerPoint 演示文稿</vt:lpstr>
      <vt:lpstr>PowerPoint 演示文稿</vt:lpstr>
      <vt:lpstr>PowerPoint 演示文稿</vt:lpstr>
      <vt:lpstr>ЧК: холдинговая информация</vt:lpstr>
      <vt:lpstr>СК РО: холдинговая информация</vt:lpstr>
      <vt:lpstr>PowerPoint 演示文稿</vt:lpstr>
      <vt:lpstr>(ранее машиночитаемая библиографическая запись)</vt:lpstr>
      <vt:lpstr>ЭЛЕКТРОННАЯ БИБЛИОГРАФИЧЕСКАЯ ЗАПИСЬ</vt:lpstr>
      <vt:lpstr>Библиографическая запись</vt:lpstr>
      <vt:lpstr>PowerPoint 演示文稿</vt:lpstr>
      <vt:lpstr>Одноуровневое описание</vt:lpstr>
      <vt:lpstr>PowerPoint 演示文稿</vt:lpstr>
      <vt:lpstr>PowerPoint 演示文稿</vt:lpstr>
      <vt:lpstr>Многоуровневое описание</vt:lpstr>
      <vt:lpstr>Одноуровневая и многоуровневая библиографические записи</vt:lpstr>
      <vt:lpstr>Структура библиографической записи многотомного издания</vt:lpstr>
      <vt:lpstr>Внешние и внутренние признаки многоуровневой записи</vt:lpstr>
      <vt:lpstr>Чтобы из экрана с БЗ общей части, попасть на экран с БЗ тома, надо нажать под БЗ общей части строку «Включает»</vt:lpstr>
      <vt:lpstr>Чтобы из экрана с БЗ тома, попасть на экран с БЗ общей части, надо нажать под БЗ тома строку «Входит в…»</vt:lpstr>
      <vt:lpstr>PowerPoint 演示文稿</vt:lpstr>
      <vt:lpstr>PowerPoint 演示文稿</vt:lpstr>
      <vt:lpstr>PowerPoint 演示文稿</vt:lpstr>
      <vt:lpstr>Сигла хранения документа</vt:lpstr>
      <vt:lpstr>Холдинговые данные</vt:lpstr>
      <vt:lpstr>899 Данные о местонахождении</vt:lpstr>
      <vt:lpstr>899 Данные о местонахождении</vt:lpstr>
      <vt:lpstr>899 Данные о местонахождении</vt:lpstr>
      <vt:lpstr>Отражение фонда</vt:lpstr>
      <vt:lpstr>Холдинговые данные - только в ЧК или ЛЭК</vt:lpstr>
      <vt:lpstr>Не следует удалять поле 899 для списанных экземпляров. Оно потребуется, например, на случай проверки списанных экземпляров и восстановления КСУ-2.</vt:lpstr>
      <vt:lpstr>Когда будет списан последний экземпляр произведения, необходимо исключить запись из каталога --- в МАРКЕРе в позиции 5 замена значения статуса n (Новая запись) или c (Откорректированная запись) на d (Исключенная запись)</vt:lpstr>
      <vt:lpstr>Нельзя физически удалять запись, если списаны все экземпляры. Запись со статусом d в электронном каталоге помечается специальной надписью "Исключенная запись"</vt:lpstr>
      <vt:lpstr>PowerPoint 演示文稿</vt:lpstr>
      <vt:lpstr>СПИСАНИЕ ОДНОГО ЭКЗЕМПЛЯРА ИЗ НЕСКОЛЬКИХ</vt:lpstr>
      <vt:lpstr>МЦБ$iА-47$j87.3я73$t1$x37675$w48$q20211211$o25$986.35</vt:lpstr>
      <vt:lpstr>СПИСАНИЕ ОДНОГО ЭКЗЕМПЛЯРА ИЗ НЕСКОЛЬКИХ</vt:lpstr>
      <vt:lpstr>899 ##$aЦБС Волгодонска$bЧЗ$h81$iС 89$j81.2Нем$t1$x110314$9485.53 899 ##$aЦБС Волгодонска$h81$iС 89$j81.2Нем$x110314$w13$q20211118$o25$9485.53</vt:lpstr>
      <vt:lpstr>СПИСАНИЕ ЕДИНСТВЕННОГО ЭКЗЕМПЛЯРА</vt:lpstr>
      <vt:lpstr>СПИСАНИЕ ЕДИНСТВЕННОГО ЭКЗЕМПЛЯРА</vt:lpstr>
      <vt:lpstr>После редактирования необходимо вернуться в короткую форму вывода записи и нажать кнопку «Исключить»</vt:lpstr>
      <vt:lpstr>PowerPoint 演示文稿</vt:lpstr>
      <vt:lpstr>Желаем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Списание документов из системы электронных каталогов</dc:title>
  <dc:creator>Svetlana Iv</dc:creator>
  <cp:keywords>DAFzACtB6pM,BAEQAqZIYF0</cp:keywords>
  <cp:lastModifiedBy>Светлана Гаврилова</cp:lastModifiedBy>
  <cp:revision>15</cp:revision>
  <dcterms:created xsi:type="dcterms:W3CDTF">2026-04-07T10:03:00Z</dcterms:created>
  <dcterms:modified xsi:type="dcterms:W3CDTF">2026-04-08T09:34:42Z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2024-03-26T09:00:00Z</vt:filetime>
  </property>
  <property fmtid="{D5CDD505-2E9C-101B-9397-08002B2CF9AE}" pid="3" name="Creator">
    <vt:lpwstr>Canva</vt:lpwstr>
  </property>
  <property fmtid="{D5CDD505-2E9C-101B-9397-08002B2CF9AE}" pid="4" name="LastSaved">
    <vt:filetime>2026-04-07T09:00:00Z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ICV">
    <vt:lpwstr>E8B50EA779184C8FBE9CF60587F9A9C3_12</vt:lpwstr>
  </property>
  <property fmtid="{D5CDD505-2E9C-101B-9397-08002B2CF9AE}" pid="7" name="KSOProductBuildVer">
    <vt:lpwstr>1049-12.2.0.23196</vt:lpwstr>
  </property>
</Properties>
</file>